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8" r:id="rId6"/>
    <p:sldId id="257" r:id="rId7"/>
    <p:sldId id="258" r:id="rId8"/>
    <p:sldId id="265" r:id="rId9"/>
    <p:sldId id="267" r:id="rId10"/>
    <p:sldId id="259" r:id="rId11"/>
    <p:sldId id="260" r:id="rId12"/>
    <p:sldId id="261" r:id="rId13"/>
    <p:sldId id="262"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A46694-F528-0615-F8B6-5E38B32019E1}" v="16" dt="2021-09-03T11:39:54.488"/>
    <p1510:client id="{12AD17A1-E4D4-4BBD-AF16-CBFA72A15723}" v="2" dt="2020-09-09T22:05:08.341"/>
    <p1510:client id="{1A259B77-05C4-FEF9-F5C0-E12D519CD48A}" v="167" dt="2021-09-06T15:55:27.209"/>
    <p1510:client id="{221EF42E-EDEB-469C-6AFA-6597C5E9EC51}" v="59" dt="2021-09-03T10:19:19.341"/>
    <p1510:client id="{2D4BB1F3-2956-FDC7-A1D9-F4382DDC88EC}" v="2" dt="2021-08-18T21:49:30.464"/>
    <p1510:client id="{50FDDCEF-A407-87DD-A2B1-2A9591F6D69A}" v="721" dt="2020-09-09T15:08:15.334"/>
    <p1510:client id="{7EF8EE05-3C69-F79B-73D2-25A434F45424}" v="5" dt="2020-09-10T19:25:19.606"/>
    <p1510:client id="{8C6B3F69-9814-F9CD-6F97-A423C02521D9}" v="10" dt="2020-09-24T10:58:45.047"/>
    <p1510:client id="{D4154583-D166-50D1-E7B1-AF7B45031E75}" v="4" dt="2020-09-13T17:49:08.648"/>
    <p1510:client id="{FB321563-0E72-25EE-08DC-4BC79DCCF564}" v="25" dt="2020-09-09T22:03:02.8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75" d="100"/>
          <a:sy n="75" d="100"/>
        </p:scale>
        <p:origin x="627"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0F9732-C5D6-4584-82C4-00D4A6CCC30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E5A04B9A-8EAD-4808-9FE0-252B06EA7312}">
      <dgm:prSet custT="1"/>
      <dgm:spPr/>
      <dgm:t>
        <a:bodyPr/>
        <a:lstStyle/>
        <a:p>
          <a:r>
            <a:rPr lang="en-GB" sz="1600" b="1" u="sng" dirty="0">
              <a:solidFill>
                <a:schemeClr val="tx1"/>
              </a:solidFill>
              <a:latin typeface="SassoonPrimaryInfant" pitchFamily="2" charset="0"/>
            </a:rPr>
            <a:t>Maths</a:t>
          </a:r>
          <a:r>
            <a:rPr lang="en-GB" sz="1600" u="sng" dirty="0">
              <a:solidFill>
                <a:schemeClr val="tx1"/>
              </a:solidFill>
              <a:latin typeface="SassoonPrimaryInfant" pitchFamily="2" charset="0"/>
            </a:rPr>
            <a:t> </a:t>
          </a:r>
          <a:r>
            <a:rPr lang="en-GB" sz="1600" dirty="0">
              <a:solidFill>
                <a:schemeClr val="tx1"/>
              </a:solidFill>
              <a:latin typeface="SassoonPrimaryInfant" pitchFamily="2" charset="0"/>
            </a:rPr>
            <a:t>– You will be given a piece of Maths homework that should take no more than 30 minutes. The homework will relate to the week’s learning. Please try and tackle this independently. </a:t>
          </a:r>
          <a:endParaRPr lang="en-US" sz="1600" dirty="0">
            <a:solidFill>
              <a:schemeClr val="tx1"/>
            </a:solidFill>
            <a:latin typeface="SassoonPrimaryInfant" pitchFamily="2" charset="0"/>
          </a:endParaRPr>
        </a:p>
      </dgm:t>
    </dgm:pt>
    <dgm:pt modelId="{350D8B42-F8EA-4C6F-B236-E25D427CA0C2}" type="parTrans" cxnId="{D1A2C339-A208-4C6B-A2CD-E1FA7D81B98E}">
      <dgm:prSet/>
      <dgm:spPr/>
      <dgm:t>
        <a:bodyPr/>
        <a:lstStyle/>
        <a:p>
          <a:endParaRPr lang="en-US"/>
        </a:p>
      </dgm:t>
    </dgm:pt>
    <dgm:pt modelId="{CC7B35E0-5950-4699-ABD0-CB3C192228B7}" type="sibTrans" cxnId="{D1A2C339-A208-4C6B-A2CD-E1FA7D81B98E}">
      <dgm:prSet/>
      <dgm:spPr/>
      <dgm:t>
        <a:bodyPr/>
        <a:lstStyle/>
        <a:p>
          <a:endParaRPr lang="en-US"/>
        </a:p>
      </dgm:t>
    </dgm:pt>
    <dgm:pt modelId="{5B85ECD0-A5A9-4524-A133-910292A2567D}">
      <dgm:prSet custT="1"/>
      <dgm:spPr/>
      <dgm:t>
        <a:bodyPr/>
        <a:lstStyle/>
        <a:p>
          <a:r>
            <a:rPr lang="en-GB" sz="1600" dirty="0">
              <a:solidFill>
                <a:schemeClr val="tx1"/>
              </a:solidFill>
              <a:latin typeface="SassoonPrimaryInfant" pitchFamily="2" charset="0"/>
            </a:rPr>
            <a:t>If you need any help with your homework please make sure you ask your teacher </a:t>
          </a:r>
          <a:r>
            <a:rPr lang="en-GB" sz="1600" b="1" u="sng" dirty="0">
              <a:solidFill>
                <a:schemeClr val="tx1"/>
              </a:solidFill>
              <a:latin typeface="SassoonPrimaryInfant" pitchFamily="2" charset="0"/>
            </a:rPr>
            <a:t>before</a:t>
          </a:r>
          <a:r>
            <a:rPr lang="en-GB" sz="1600" dirty="0">
              <a:solidFill>
                <a:schemeClr val="tx1"/>
              </a:solidFill>
              <a:latin typeface="SassoonPrimaryInfant" pitchFamily="2" charset="0"/>
            </a:rPr>
            <a:t> the day it is due in.</a:t>
          </a:r>
          <a:endParaRPr lang="en-US" sz="1600" dirty="0">
            <a:solidFill>
              <a:schemeClr val="tx1"/>
            </a:solidFill>
            <a:latin typeface="SassoonPrimaryInfant" pitchFamily="2" charset="0"/>
          </a:endParaRPr>
        </a:p>
      </dgm:t>
    </dgm:pt>
    <dgm:pt modelId="{166882AD-7E22-4D23-AC56-BC22481D2747}" type="parTrans" cxnId="{C8D33976-DC7F-4034-AEC0-6641A967C321}">
      <dgm:prSet/>
      <dgm:spPr/>
      <dgm:t>
        <a:bodyPr/>
        <a:lstStyle/>
        <a:p>
          <a:endParaRPr lang="en-US"/>
        </a:p>
      </dgm:t>
    </dgm:pt>
    <dgm:pt modelId="{EF4CFFB1-C1F0-4F2B-927F-0FED07A6A9E2}" type="sibTrans" cxnId="{C8D33976-DC7F-4034-AEC0-6641A967C321}">
      <dgm:prSet/>
      <dgm:spPr/>
      <dgm:t>
        <a:bodyPr/>
        <a:lstStyle/>
        <a:p>
          <a:endParaRPr lang="en-US"/>
        </a:p>
      </dgm:t>
    </dgm:pt>
    <dgm:pt modelId="{DF122A8A-6F94-424F-BDA6-1AD321B647A4}">
      <dgm:prSet custT="1"/>
      <dgm:spPr/>
      <dgm:t>
        <a:bodyPr/>
        <a:lstStyle/>
        <a:p>
          <a:r>
            <a:rPr lang="en-GB" sz="1600" b="1" u="sng" dirty="0">
              <a:solidFill>
                <a:schemeClr val="tx1"/>
              </a:solidFill>
              <a:latin typeface="SassoonPrimaryInfant" pitchFamily="2" charset="0"/>
            </a:rPr>
            <a:t>Reading –</a:t>
          </a:r>
          <a:r>
            <a:rPr lang="en-GB" sz="1600" b="0" u="none" dirty="0">
              <a:solidFill>
                <a:schemeClr val="tx1"/>
              </a:solidFill>
              <a:latin typeface="SassoonPrimaryInfant" pitchFamily="2" charset="0"/>
            </a:rPr>
            <a:t>We</a:t>
          </a:r>
          <a:r>
            <a:rPr lang="en-GB" sz="1600" b="1" u="none" dirty="0">
              <a:solidFill>
                <a:schemeClr val="tx1"/>
              </a:solidFill>
              <a:latin typeface="SassoonPrimaryInfant" pitchFamily="2" charset="0"/>
            </a:rPr>
            <a:t> </a:t>
          </a:r>
          <a:r>
            <a:rPr lang="en-GB" sz="1600" b="0" u="none" dirty="0">
              <a:solidFill>
                <a:schemeClr val="tx1"/>
              </a:solidFill>
              <a:latin typeface="SassoonPrimaryInfant" pitchFamily="2" charset="0"/>
            </a:rPr>
            <a:t>will be continuing with the reading challenge and you should ensure that you or an adult signs their diary each time they read. This will be counted each term to aim for a reading award.  </a:t>
          </a:r>
          <a:endParaRPr lang="en-US" sz="1600" b="0" u="none" dirty="0">
            <a:solidFill>
              <a:schemeClr val="tx1"/>
            </a:solidFill>
            <a:latin typeface="SassoonPrimaryInfant" pitchFamily="2" charset="0"/>
          </a:endParaRPr>
        </a:p>
      </dgm:t>
    </dgm:pt>
    <dgm:pt modelId="{22459F69-2A2B-41EE-8BE9-91D3C8F3F010}" type="parTrans" cxnId="{E2A7762B-872A-424C-A868-14CB31CF9230}">
      <dgm:prSet/>
      <dgm:spPr/>
      <dgm:t>
        <a:bodyPr/>
        <a:lstStyle/>
        <a:p>
          <a:endParaRPr lang="en-US"/>
        </a:p>
      </dgm:t>
    </dgm:pt>
    <dgm:pt modelId="{47D16875-4E5E-408A-84B4-0A35E60D1BCC}" type="sibTrans" cxnId="{E2A7762B-872A-424C-A868-14CB31CF9230}">
      <dgm:prSet/>
      <dgm:spPr/>
      <dgm:t>
        <a:bodyPr/>
        <a:lstStyle/>
        <a:p>
          <a:endParaRPr lang="en-US"/>
        </a:p>
      </dgm:t>
    </dgm:pt>
    <dgm:pt modelId="{4667713B-425C-45D4-BE45-812DE1B1F1E1}">
      <dgm:prSet custT="1"/>
      <dgm:spPr/>
      <dgm:t>
        <a:bodyPr/>
        <a:lstStyle/>
        <a:p>
          <a:r>
            <a:rPr lang="en-US" sz="1600" b="1" u="sng" dirty="0">
              <a:solidFill>
                <a:schemeClr val="tx1"/>
              </a:solidFill>
              <a:latin typeface="SassoonPrimaryInfant" pitchFamily="2" charset="0"/>
            </a:rPr>
            <a:t>Spellings</a:t>
          </a:r>
          <a:r>
            <a:rPr lang="en-US" sz="1600" b="0" u="none" baseline="0" dirty="0">
              <a:solidFill>
                <a:schemeClr val="tx1"/>
              </a:solidFill>
              <a:latin typeface="SassoonPrimaryInfant" pitchFamily="2" charset="0"/>
            </a:rPr>
            <a:t> – Every Monday you will learn a new spelling rule and be given a set of spellings to practice. These will also be displayed on our class page on the school website. Use your pink spelling book to practice. </a:t>
          </a:r>
          <a:endParaRPr lang="en-US" sz="1600" b="0" u="none" dirty="0">
            <a:solidFill>
              <a:schemeClr val="tx1"/>
            </a:solidFill>
            <a:latin typeface="SassoonPrimaryInfant" pitchFamily="2" charset="0"/>
          </a:endParaRPr>
        </a:p>
      </dgm:t>
    </dgm:pt>
    <dgm:pt modelId="{6727674B-41CB-40C6-AA03-76248778CD0A}" type="parTrans" cxnId="{9130A009-2EE9-4DC4-9765-3D4B0A8D73B4}">
      <dgm:prSet/>
      <dgm:spPr/>
      <dgm:t>
        <a:bodyPr/>
        <a:lstStyle/>
        <a:p>
          <a:endParaRPr lang="en-GB"/>
        </a:p>
      </dgm:t>
    </dgm:pt>
    <dgm:pt modelId="{51425B36-53A2-4912-BF8B-C4366404FE24}" type="sibTrans" cxnId="{9130A009-2EE9-4DC4-9765-3D4B0A8D73B4}">
      <dgm:prSet/>
      <dgm:spPr/>
      <dgm:t>
        <a:bodyPr/>
        <a:lstStyle/>
        <a:p>
          <a:endParaRPr lang="en-GB"/>
        </a:p>
      </dgm:t>
    </dgm:pt>
    <dgm:pt modelId="{3C97E182-C1B1-449A-80A6-C6B4802FA7C9}" type="pres">
      <dgm:prSet presAssocID="{C60F9732-C5D6-4584-82C4-00D4A6CCC303}" presName="linear" presStyleCnt="0">
        <dgm:presLayoutVars>
          <dgm:animLvl val="lvl"/>
          <dgm:resizeHandles val="exact"/>
        </dgm:presLayoutVars>
      </dgm:prSet>
      <dgm:spPr/>
    </dgm:pt>
    <dgm:pt modelId="{629FDF6D-13C5-4266-9C2F-7B891DCCB712}" type="pres">
      <dgm:prSet presAssocID="{E5A04B9A-8EAD-4808-9FE0-252B06EA7312}" presName="parentText" presStyleLbl="node1" presStyleIdx="0" presStyleCnt="4" custLinFactY="-806" custLinFactNeighborX="2782" custLinFactNeighborY="-100000">
        <dgm:presLayoutVars>
          <dgm:chMax val="0"/>
          <dgm:bulletEnabled val="1"/>
        </dgm:presLayoutVars>
      </dgm:prSet>
      <dgm:spPr/>
    </dgm:pt>
    <dgm:pt modelId="{2C1B5DA6-127E-4AA5-BE6D-A73B64408099}" type="pres">
      <dgm:prSet presAssocID="{CC7B35E0-5950-4699-ABD0-CB3C192228B7}" presName="spacer" presStyleCnt="0"/>
      <dgm:spPr/>
    </dgm:pt>
    <dgm:pt modelId="{349D3B3E-5521-49BA-9100-B65750A7F531}" type="pres">
      <dgm:prSet presAssocID="{5B85ECD0-A5A9-4524-A133-910292A2567D}" presName="parentText" presStyleLbl="node1" presStyleIdx="1" presStyleCnt="4">
        <dgm:presLayoutVars>
          <dgm:chMax val="0"/>
          <dgm:bulletEnabled val="1"/>
        </dgm:presLayoutVars>
      </dgm:prSet>
      <dgm:spPr/>
    </dgm:pt>
    <dgm:pt modelId="{E553E6FB-2C0A-404F-891B-51DA10724DB5}" type="pres">
      <dgm:prSet presAssocID="{EF4CFFB1-C1F0-4F2B-927F-0FED07A6A9E2}" presName="spacer" presStyleCnt="0"/>
      <dgm:spPr/>
    </dgm:pt>
    <dgm:pt modelId="{DF69A21F-F53B-43CC-8FA0-3AE96337EE22}" type="pres">
      <dgm:prSet presAssocID="{4667713B-425C-45D4-BE45-812DE1B1F1E1}" presName="parentText" presStyleLbl="node1" presStyleIdx="2" presStyleCnt="4">
        <dgm:presLayoutVars>
          <dgm:chMax val="0"/>
          <dgm:bulletEnabled val="1"/>
        </dgm:presLayoutVars>
      </dgm:prSet>
      <dgm:spPr/>
    </dgm:pt>
    <dgm:pt modelId="{D569D705-B4AE-445F-BB26-941905F1D3E3}" type="pres">
      <dgm:prSet presAssocID="{51425B36-53A2-4912-BF8B-C4366404FE24}" presName="spacer" presStyleCnt="0"/>
      <dgm:spPr/>
    </dgm:pt>
    <dgm:pt modelId="{1F1B44BB-CCDB-4A3B-A526-512995986EFB}" type="pres">
      <dgm:prSet presAssocID="{DF122A8A-6F94-424F-BDA6-1AD321B647A4}" presName="parentText" presStyleLbl="node1" presStyleIdx="3" presStyleCnt="4">
        <dgm:presLayoutVars>
          <dgm:chMax val="0"/>
          <dgm:bulletEnabled val="1"/>
        </dgm:presLayoutVars>
      </dgm:prSet>
      <dgm:spPr/>
    </dgm:pt>
  </dgm:ptLst>
  <dgm:cxnLst>
    <dgm:cxn modelId="{9130A009-2EE9-4DC4-9765-3D4B0A8D73B4}" srcId="{C60F9732-C5D6-4584-82C4-00D4A6CCC303}" destId="{4667713B-425C-45D4-BE45-812DE1B1F1E1}" srcOrd="2" destOrd="0" parTransId="{6727674B-41CB-40C6-AA03-76248778CD0A}" sibTransId="{51425B36-53A2-4912-BF8B-C4366404FE24}"/>
    <dgm:cxn modelId="{E2A7762B-872A-424C-A868-14CB31CF9230}" srcId="{C60F9732-C5D6-4584-82C4-00D4A6CCC303}" destId="{DF122A8A-6F94-424F-BDA6-1AD321B647A4}" srcOrd="3" destOrd="0" parTransId="{22459F69-2A2B-41EE-8BE9-91D3C8F3F010}" sibTransId="{47D16875-4E5E-408A-84B4-0A35E60D1BCC}"/>
    <dgm:cxn modelId="{572C9A2C-C5F4-4CE0-B585-E82C4AFDFD1E}" type="presOf" srcId="{DF122A8A-6F94-424F-BDA6-1AD321B647A4}" destId="{1F1B44BB-CCDB-4A3B-A526-512995986EFB}" srcOrd="0" destOrd="0" presId="urn:microsoft.com/office/officeart/2005/8/layout/vList2"/>
    <dgm:cxn modelId="{D1A2C339-A208-4C6B-A2CD-E1FA7D81B98E}" srcId="{C60F9732-C5D6-4584-82C4-00D4A6CCC303}" destId="{E5A04B9A-8EAD-4808-9FE0-252B06EA7312}" srcOrd="0" destOrd="0" parTransId="{350D8B42-F8EA-4C6F-B236-E25D427CA0C2}" sibTransId="{CC7B35E0-5950-4699-ABD0-CB3C192228B7}"/>
    <dgm:cxn modelId="{2D755B3B-132C-47DE-A358-900804E0C2B7}" type="presOf" srcId="{C60F9732-C5D6-4584-82C4-00D4A6CCC303}" destId="{3C97E182-C1B1-449A-80A6-C6B4802FA7C9}" srcOrd="0" destOrd="0" presId="urn:microsoft.com/office/officeart/2005/8/layout/vList2"/>
    <dgm:cxn modelId="{C8D33976-DC7F-4034-AEC0-6641A967C321}" srcId="{C60F9732-C5D6-4584-82C4-00D4A6CCC303}" destId="{5B85ECD0-A5A9-4524-A133-910292A2567D}" srcOrd="1" destOrd="0" parTransId="{166882AD-7E22-4D23-AC56-BC22481D2747}" sibTransId="{EF4CFFB1-C1F0-4F2B-927F-0FED07A6A9E2}"/>
    <dgm:cxn modelId="{513F229E-F92E-4741-9BB2-00FE0718FE77}" type="presOf" srcId="{E5A04B9A-8EAD-4808-9FE0-252B06EA7312}" destId="{629FDF6D-13C5-4266-9C2F-7B891DCCB712}" srcOrd="0" destOrd="0" presId="urn:microsoft.com/office/officeart/2005/8/layout/vList2"/>
    <dgm:cxn modelId="{1F9F7ACA-ECAC-4208-A4D6-268D5EE4A97A}" type="presOf" srcId="{4667713B-425C-45D4-BE45-812DE1B1F1E1}" destId="{DF69A21F-F53B-43CC-8FA0-3AE96337EE22}" srcOrd="0" destOrd="0" presId="urn:microsoft.com/office/officeart/2005/8/layout/vList2"/>
    <dgm:cxn modelId="{50FAC3F1-3893-418F-AD28-B8608DE8C6CC}" type="presOf" srcId="{5B85ECD0-A5A9-4524-A133-910292A2567D}" destId="{349D3B3E-5521-49BA-9100-B65750A7F531}" srcOrd="0" destOrd="0" presId="urn:microsoft.com/office/officeart/2005/8/layout/vList2"/>
    <dgm:cxn modelId="{7750DF6D-765B-4AE1-93B6-06AA2F215E95}" type="presParOf" srcId="{3C97E182-C1B1-449A-80A6-C6B4802FA7C9}" destId="{629FDF6D-13C5-4266-9C2F-7B891DCCB712}" srcOrd="0" destOrd="0" presId="urn:microsoft.com/office/officeart/2005/8/layout/vList2"/>
    <dgm:cxn modelId="{5B36E723-C135-46C5-A21B-ED96C69006B2}" type="presParOf" srcId="{3C97E182-C1B1-449A-80A6-C6B4802FA7C9}" destId="{2C1B5DA6-127E-4AA5-BE6D-A73B64408099}" srcOrd="1" destOrd="0" presId="urn:microsoft.com/office/officeart/2005/8/layout/vList2"/>
    <dgm:cxn modelId="{56FFA7ED-7BA1-4859-AF56-B4F88B1B34A9}" type="presParOf" srcId="{3C97E182-C1B1-449A-80A6-C6B4802FA7C9}" destId="{349D3B3E-5521-49BA-9100-B65750A7F531}" srcOrd="2" destOrd="0" presId="urn:microsoft.com/office/officeart/2005/8/layout/vList2"/>
    <dgm:cxn modelId="{C36ED3CD-F083-4DB5-A349-E704AE595845}" type="presParOf" srcId="{3C97E182-C1B1-449A-80A6-C6B4802FA7C9}" destId="{E553E6FB-2C0A-404F-891B-51DA10724DB5}" srcOrd="3" destOrd="0" presId="urn:microsoft.com/office/officeart/2005/8/layout/vList2"/>
    <dgm:cxn modelId="{9C747A50-5A6B-4964-80B7-AB3C4F80BC92}" type="presParOf" srcId="{3C97E182-C1B1-449A-80A6-C6B4802FA7C9}" destId="{DF69A21F-F53B-43CC-8FA0-3AE96337EE22}" srcOrd="4" destOrd="0" presId="urn:microsoft.com/office/officeart/2005/8/layout/vList2"/>
    <dgm:cxn modelId="{DE0ABEDF-B42A-4E10-AC9A-AFD6E99B81BC}" type="presParOf" srcId="{3C97E182-C1B1-449A-80A6-C6B4802FA7C9}" destId="{D569D705-B4AE-445F-BB26-941905F1D3E3}" srcOrd="5" destOrd="0" presId="urn:microsoft.com/office/officeart/2005/8/layout/vList2"/>
    <dgm:cxn modelId="{633CE9A9-5186-4006-B3DC-94141C65DA7C}" type="presParOf" srcId="{3C97E182-C1B1-449A-80A6-C6B4802FA7C9}" destId="{1F1B44BB-CCDB-4A3B-A526-512995986EFB}"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9FDF6D-13C5-4266-9C2F-7B891DCCB712}">
      <dsp:nvSpPr>
        <dsp:cNvPr id="0" name=""/>
        <dsp:cNvSpPr/>
      </dsp:nvSpPr>
      <dsp:spPr>
        <a:xfrm>
          <a:off x="0" y="0"/>
          <a:ext cx="5029199" cy="112729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1" u="sng" kern="1200" dirty="0">
              <a:solidFill>
                <a:schemeClr val="tx1"/>
              </a:solidFill>
              <a:latin typeface="SassoonPrimaryInfant" pitchFamily="2" charset="0"/>
            </a:rPr>
            <a:t>Maths</a:t>
          </a:r>
          <a:r>
            <a:rPr lang="en-GB" sz="1600" u="sng" kern="1200" dirty="0">
              <a:solidFill>
                <a:schemeClr val="tx1"/>
              </a:solidFill>
              <a:latin typeface="SassoonPrimaryInfant" pitchFamily="2" charset="0"/>
            </a:rPr>
            <a:t> </a:t>
          </a:r>
          <a:r>
            <a:rPr lang="en-GB" sz="1600" kern="1200" dirty="0">
              <a:solidFill>
                <a:schemeClr val="tx1"/>
              </a:solidFill>
              <a:latin typeface="SassoonPrimaryInfant" pitchFamily="2" charset="0"/>
            </a:rPr>
            <a:t>– You will be given a piece of Maths homework that should take no more than 30 minutes. The homework will relate to the week’s learning. Please try and tackle this independently. </a:t>
          </a:r>
          <a:endParaRPr lang="en-US" sz="1600" kern="1200" dirty="0">
            <a:solidFill>
              <a:schemeClr val="tx1"/>
            </a:solidFill>
            <a:latin typeface="SassoonPrimaryInfant" pitchFamily="2" charset="0"/>
          </a:endParaRPr>
        </a:p>
      </dsp:txBody>
      <dsp:txXfrm>
        <a:off x="55030" y="55030"/>
        <a:ext cx="4919139" cy="1017235"/>
      </dsp:txXfrm>
    </dsp:sp>
    <dsp:sp modelId="{349D3B3E-5521-49BA-9100-B65750A7F531}">
      <dsp:nvSpPr>
        <dsp:cNvPr id="0" name=""/>
        <dsp:cNvSpPr/>
      </dsp:nvSpPr>
      <dsp:spPr>
        <a:xfrm>
          <a:off x="0" y="1278933"/>
          <a:ext cx="5029199" cy="1127295"/>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dirty="0">
              <a:solidFill>
                <a:schemeClr val="tx1"/>
              </a:solidFill>
              <a:latin typeface="SassoonPrimaryInfant" pitchFamily="2" charset="0"/>
            </a:rPr>
            <a:t>If you need any help with your homework please make sure you ask your teacher </a:t>
          </a:r>
          <a:r>
            <a:rPr lang="en-GB" sz="1600" b="1" u="sng" kern="1200" dirty="0">
              <a:solidFill>
                <a:schemeClr val="tx1"/>
              </a:solidFill>
              <a:latin typeface="SassoonPrimaryInfant" pitchFamily="2" charset="0"/>
            </a:rPr>
            <a:t>before</a:t>
          </a:r>
          <a:r>
            <a:rPr lang="en-GB" sz="1600" kern="1200" dirty="0">
              <a:solidFill>
                <a:schemeClr val="tx1"/>
              </a:solidFill>
              <a:latin typeface="SassoonPrimaryInfant" pitchFamily="2" charset="0"/>
            </a:rPr>
            <a:t> the day it is due in.</a:t>
          </a:r>
          <a:endParaRPr lang="en-US" sz="1600" kern="1200" dirty="0">
            <a:solidFill>
              <a:schemeClr val="tx1"/>
            </a:solidFill>
            <a:latin typeface="SassoonPrimaryInfant" pitchFamily="2" charset="0"/>
          </a:endParaRPr>
        </a:p>
      </dsp:txBody>
      <dsp:txXfrm>
        <a:off x="55030" y="1333963"/>
        <a:ext cx="4919139" cy="1017235"/>
      </dsp:txXfrm>
    </dsp:sp>
    <dsp:sp modelId="{DF69A21F-F53B-43CC-8FA0-3AE96337EE22}">
      <dsp:nvSpPr>
        <dsp:cNvPr id="0" name=""/>
        <dsp:cNvSpPr/>
      </dsp:nvSpPr>
      <dsp:spPr>
        <a:xfrm>
          <a:off x="0" y="2541588"/>
          <a:ext cx="5029199" cy="1127295"/>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u="sng" kern="1200" dirty="0">
              <a:solidFill>
                <a:schemeClr val="tx1"/>
              </a:solidFill>
              <a:latin typeface="SassoonPrimaryInfant" pitchFamily="2" charset="0"/>
            </a:rPr>
            <a:t>Spellings</a:t>
          </a:r>
          <a:r>
            <a:rPr lang="en-US" sz="1600" b="0" u="none" kern="1200" baseline="0" dirty="0">
              <a:solidFill>
                <a:schemeClr val="tx1"/>
              </a:solidFill>
              <a:latin typeface="SassoonPrimaryInfant" pitchFamily="2" charset="0"/>
            </a:rPr>
            <a:t> – Every Monday you will learn a new spelling rule and be given a set of spellings to practice. These will also be displayed on our class page on the school website. Use your pink spelling book to practice. </a:t>
          </a:r>
          <a:endParaRPr lang="en-US" sz="1600" b="0" u="none" kern="1200" dirty="0">
            <a:solidFill>
              <a:schemeClr val="tx1"/>
            </a:solidFill>
            <a:latin typeface="SassoonPrimaryInfant" pitchFamily="2" charset="0"/>
          </a:endParaRPr>
        </a:p>
      </dsp:txBody>
      <dsp:txXfrm>
        <a:off x="55030" y="2596618"/>
        <a:ext cx="4919139" cy="1017235"/>
      </dsp:txXfrm>
    </dsp:sp>
    <dsp:sp modelId="{1F1B44BB-CCDB-4A3B-A526-512995986EFB}">
      <dsp:nvSpPr>
        <dsp:cNvPr id="0" name=""/>
        <dsp:cNvSpPr/>
      </dsp:nvSpPr>
      <dsp:spPr>
        <a:xfrm>
          <a:off x="0" y="3804244"/>
          <a:ext cx="5029199" cy="112729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1" u="sng" kern="1200" dirty="0">
              <a:solidFill>
                <a:schemeClr val="tx1"/>
              </a:solidFill>
              <a:latin typeface="SassoonPrimaryInfant" pitchFamily="2" charset="0"/>
            </a:rPr>
            <a:t>Reading –</a:t>
          </a:r>
          <a:r>
            <a:rPr lang="en-GB" sz="1600" b="0" u="none" kern="1200" dirty="0">
              <a:solidFill>
                <a:schemeClr val="tx1"/>
              </a:solidFill>
              <a:latin typeface="SassoonPrimaryInfant" pitchFamily="2" charset="0"/>
            </a:rPr>
            <a:t>We</a:t>
          </a:r>
          <a:r>
            <a:rPr lang="en-GB" sz="1600" b="1" u="none" kern="1200" dirty="0">
              <a:solidFill>
                <a:schemeClr val="tx1"/>
              </a:solidFill>
              <a:latin typeface="SassoonPrimaryInfant" pitchFamily="2" charset="0"/>
            </a:rPr>
            <a:t> </a:t>
          </a:r>
          <a:r>
            <a:rPr lang="en-GB" sz="1600" b="0" u="none" kern="1200" dirty="0">
              <a:solidFill>
                <a:schemeClr val="tx1"/>
              </a:solidFill>
              <a:latin typeface="SassoonPrimaryInfant" pitchFamily="2" charset="0"/>
            </a:rPr>
            <a:t>will be continuing with the reading challenge and you should ensure that you or an adult signs their diary each time they read. This will be counted each term to aim for a reading award.  </a:t>
          </a:r>
          <a:endParaRPr lang="en-US" sz="1600" b="0" u="none" kern="1200" dirty="0">
            <a:solidFill>
              <a:schemeClr val="tx1"/>
            </a:solidFill>
            <a:latin typeface="SassoonPrimaryInfant" pitchFamily="2" charset="0"/>
          </a:endParaRPr>
        </a:p>
      </dsp:txBody>
      <dsp:txXfrm>
        <a:off x="55030" y="3859274"/>
        <a:ext cx="4919139" cy="101723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43EC8-ECEE-4E56-BC5B-15B0FFEA84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C9B92E1-7DBA-40A3-BF1D-F3C01A72DA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A9C969F-DBAC-44CF-900C-CA47A467F9A9}"/>
              </a:ext>
            </a:extLst>
          </p:cNvPr>
          <p:cNvSpPr>
            <a:spLocks noGrp="1"/>
          </p:cNvSpPr>
          <p:nvPr>
            <p:ph type="dt" sz="half" idx="10"/>
          </p:nvPr>
        </p:nvSpPr>
        <p:spPr/>
        <p:txBody>
          <a:bodyPr/>
          <a:lstStyle/>
          <a:p>
            <a:fld id="{5285B0ED-62B5-40F4-A988-EBFC07DD4524}" type="datetimeFigureOut">
              <a:rPr lang="en-GB" smtClean="0"/>
              <a:t>23/09/2021</a:t>
            </a:fld>
            <a:endParaRPr lang="en-GB"/>
          </a:p>
        </p:txBody>
      </p:sp>
      <p:sp>
        <p:nvSpPr>
          <p:cNvPr id="5" name="Footer Placeholder 4">
            <a:extLst>
              <a:ext uri="{FF2B5EF4-FFF2-40B4-BE49-F238E27FC236}">
                <a16:creationId xmlns:a16="http://schemas.microsoft.com/office/drawing/2014/main" id="{B4421DF3-FE1D-4CF1-8BA8-393049982C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9BB471-2FBE-4DB0-A686-348682CA9A7E}"/>
              </a:ext>
            </a:extLst>
          </p:cNvPr>
          <p:cNvSpPr>
            <a:spLocks noGrp="1"/>
          </p:cNvSpPr>
          <p:nvPr>
            <p:ph type="sldNum" sz="quarter" idx="12"/>
          </p:nvPr>
        </p:nvSpPr>
        <p:spPr/>
        <p:txBody>
          <a:bodyPr/>
          <a:lstStyle/>
          <a:p>
            <a:fld id="{6258B32B-FBFC-428F-8238-23D08FF976E9}" type="slidenum">
              <a:rPr lang="en-GB" smtClean="0"/>
              <a:t>‹#›</a:t>
            </a:fld>
            <a:endParaRPr lang="en-GB"/>
          </a:p>
        </p:txBody>
      </p:sp>
    </p:spTree>
    <p:extLst>
      <p:ext uri="{BB962C8B-B14F-4D97-AF65-F5344CB8AC3E}">
        <p14:creationId xmlns:p14="http://schemas.microsoft.com/office/powerpoint/2010/main" val="261769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B3DF1-9DE1-40DC-9A9F-33085E991F1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28E92F3-CDDA-41B4-9D9F-1328631BD3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8B03EC-3254-4CE3-A699-3ABE684BE58D}"/>
              </a:ext>
            </a:extLst>
          </p:cNvPr>
          <p:cNvSpPr>
            <a:spLocks noGrp="1"/>
          </p:cNvSpPr>
          <p:nvPr>
            <p:ph type="dt" sz="half" idx="10"/>
          </p:nvPr>
        </p:nvSpPr>
        <p:spPr/>
        <p:txBody>
          <a:bodyPr/>
          <a:lstStyle/>
          <a:p>
            <a:fld id="{5285B0ED-62B5-40F4-A988-EBFC07DD4524}" type="datetimeFigureOut">
              <a:rPr lang="en-GB" smtClean="0"/>
              <a:t>23/09/2021</a:t>
            </a:fld>
            <a:endParaRPr lang="en-GB"/>
          </a:p>
        </p:txBody>
      </p:sp>
      <p:sp>
        <p:nvSpPr>
          <p:cNvPr id="5" name="Footer Placeholder 4">
            <a:extLst>
              <a:ext uri="{FF2B5EF4-FFF2-40B4-BE49-F238E27FC236}">
                <a16:creationId xmlns:a16="http://schemas.microsoft.com/office/drawing/2014/main" id="{A83D037A-F124-4F58-B857-24C6096EAD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3FB96D-28E0-4045-882F-CA9472461FE8}"/>
              </a:ext>
            </a:extLst>
          </p:cNvPr>
          <p:cNvSpPr>
            <a:spLocks noGrp="1"/>
          </p:cNvSpPr>
          <p:nvPr>
            <p:ph type="sldNum" sz="quarter" idx="12"/>
          </p:nvPr>
        </p:nvSpPr>
        <p:spPr/>
        <p:txBody>
          <a:bodyPr/>
          <a:lstStyle/>
          <a:p>
            <a:fld id="{6258B32B-FBFC-428F-8238-23D08FF976E9}" type="slidenum">
              <a:rPr lang="en-GB" smtClean="0"/>
              <a:t>‹#›</a:t>
            </a:fld>
            <a:endParaRPr lang="en-GB"/>
          </a:p>
        </p:txBody>
      </p:sp>
    </p:spTree>
    <p:extLst>
      <p:ext uri="{BB962C8B-B14F-4D97-AF65-F5344CB8AC3E}">
        <p14:creationId xmlns:p14="http://schemas.microsoft.com/office/powerpoint/2010/main" val="136416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566DF2-BC09-4045-A18A-61500E00CE3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DA6CCB-1FD2-41D1-9DC1-DB20280E0C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97BCB5-6B45-41EB-817E-34EB07BD90FD}"/>
              </a:ext>
            </a:extLst>
          </p:cNvPr>
          <p:cNvSpPr>
            <a:spLocks noGrp="1"/>
          </p:cNvSpPr>
          <p:nvPr>
            <p:ph type="dt" sz="half" idx="10"/>
          </p:nvPr>
        </p:nvSpPr>
        <p:spPr/>
        <p:txBody>
          <a:bodyPr/>
          <a:lstStyle/>
          <a:p>
            <a:fld id="{5285B0ED-62B5-40F4-A988-EBFC07DD4524}" type="datetimeFigureOut">
              <a:rPr lang="en-GB" smtClean="0"/>
              <a:t>23/09/2021</a:t>
            </a:fld>
            <a:endParaRPr lang="en-GB"/>
          </a:p>
        </p:txBody>
      </p:sp>
      <p:sp>
        <p:nvSpPr>
          <p:cNvPr id="5" name="Footer Placeholder 4">
            <a:extLst>
              <a:ext uri="{FF2B5EF4-FFF2-40B4-BE49-F238E27FC236}">
                <a16:creationId xmlns:a16="http://schemas.microsoft.com/office/drawing/2014/main" id="{6B5540EE-68A4-4574-8967-7A0B5CF125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0948F6-BD89-497A-98DE-83C9BD897F27}"/>
              </a:ext>
            </a:extLst>
          </p:cNvPr>
          <p:cNvSpPr>
            <a:spLocks noGrp="1"/>
          </p:cNvSpPr>
          <p:nvPr>
            <p:ph type="sldNum" sz="quarter" idx="12"/>
          </p:nvPr>
        </p:nvSpPr>
        <p:spPr/>
        <p:txBody>
          <a:bodyPr/>
          <a:lstStyle/>
          <a:p>
            <a:fld id="{6258B32B-FBFC-428F-8238-23D08FF976E9}" type="slidenum">
              <a:rPr lang="en-GB" smtClean="0"/>
              <a:t>‹#›</a:t>
            </a:fld>
            <a:endParaRPr lang="en-GB"/>
          </a:p>
        </p:txBody>
      </p:sp>
    </p:spTree>
    <p:extLst>
      <p:ext uri="{BB962C8B-B14F-4D97-AF65-F5344CB8AC3E}">
        <p14:creationId xmlns:p14="http://schemas.microsoft.com/office/powerpoint/2010/main" val="103643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04DD5-D57C-4EA8-8603-E0028BAC62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B23A69-2628-4499-B18B-7E62C9B056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6E903C-5A56-4245-B30B-DE271F6E100D}"/>
              </a:ext>
            </a:extLst>
          </p:cNvPr>
          <p:cNvSpPr>
            <a:spLocks noGrp="1"/>
          </p:cNvSpPr>
          <p:nvPr>
            <p:ph type="dt" sz="half" idx="10"/>
          </p:nvPr>
        </p:nvSpPr>
        <p:spPr/>
        <p:txBody>
          <a:bodyPr/>
          <a:lstStyle/>
          <a:p>
            <a:fld id="{5285B0ED-62B5-40F4-A988-EBFC07DD4524}" type="datetimeFigureOut">
              <a:rPr lang="en-GB" smtClean="0"/>
              <a:t>23/09/2021</a:t>
            </a:fld>
            <a:endParaRPr lang="en-GB"/>
          </a:p>
        </p:txBody>
      </p:sp>
      <p:sp>
        <p:nvSpPr>
          <p:cNvPr id="5" name="Footer Placeholder 4">
            <a:extLst>
              <a:ext uri="{FF2B5EF4-FFF2-40B4-BE49-F238E27FC236}">
                <a16:creationId xmlns:a16="http://schemas.microsoft.com/office/drawing/2014/main" id="{1C830FEA-BBBB-4CDA-80BC-A9B2617B0F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AEB0F8-EC15-42AC-944F-AE22D154A57E}"/>
              </a:ext>
            </a:extLst>
          </p:cNvPr>
          <p:cNvSpPr>
            <a:spLocks noGrp="1"/>
          </p:cNvSpPr>
          <p:nvPr>
            <p:ph type="sldNum" sz="quarter" idx="12"/>
          </p:nvPr>
        </p:nvSpPr>
        <p:spPr/>
        <p:txBody>
          <a:bodyPr/>
          <a:lstStyle/>
          <a:p>
            <a:fld id="{6258B32B-FBFC-428F-8238-23D08FF976E9}" type="slidenum">
              <a:rPr lang="en-GB" smtClean="0"/>
              <a:t>‹#›</a:t>
            </a:fld>
            <a:endParaRPr lang="en-GB"/>
          </a:p>
        </p:txBody>
      </p:sp>
    </p:spTree>
    <p:extLst>
      <p:ext uri="{BB962C8B-B14F-4D97-AF65-F5344CB8AC3E}">
        <p14:creationId xmlns:p14="http://schemas.microsoft.com/office/powerpoint/2010/main" val="1161629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29948-3EE1-4487-9323-231E92E959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8443905-93F7-4767-BD8D-D0305D1C22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722E10-454E-43C6-A753-AFFE546324E3}"/>
              </a:ext>
            </a:extLst>
          </p:cNvPr>
          <p:cNvSpPr>
            <a:spLocks noGrp="1"/>
          </p:cNvSpPr>
          <p:nvPr>
            <p:ph type="dt" sz="half" idx="10"/>
          </p:nvPr>
        </p:nvSpPr>
        <p:spPr/>
        <p:txBody>
          <a:bodyPr/>
          <a:lstStyle/>
          <a:p>
            <a:fld id="{5285B0ED-62B5-40F4-A988-EBFC07DD4524}" type="datetimeFigureOut">
              <a:rPr lang="en-GB" smtClean="0"/>
              <a:t>23/09/2021</a:t>
            </a:fld>
            <a:endParaRPr lang="en-GB"/>
          </a:p>
        </p:txBody>
      </p:sp>
      <p:sp>
        <p:nvSpPr>
          <p:cNvPr id="5" name="Footer Placeholder 4">
            <a:extLst>
              <a:ext uri="{FF2B5EF4-FFF2-40B4-BE49-F238E27FC236}">
                <a16:creationId xmlns:a16="http://schemas.microsoft.com/office/drawing/2014/main" id="{1CB87425-6B3B-44E7-82BC-5F58012BE5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BC51A1-C452-4664-961E-45C463E46725}"/>
              </a:ext>
            </a:extLst>
          </p:cNvPr>
          <p:cNvSpPr>
            <a:spLocks noGrp="1"/>
          </p:cNvSpPr>
          <p:nvPr>
            <p:ph type="sldNum" sz="quarter" idx="12"/>
          </p:nvPr>
        </p:nvSpPr>
        <p:spPr/>
        <p:txBody>
          <a:bodyPr/>
          <a:lstStyle/>
          <a:p>
            <a:fld id="{6258B32B-FBFC-428F-8238-23D08FF976E9}" type="slidenum">
              <a:rPr lang="en-GB" smtClean="0"/>
              <a:t>‹#›</a:t>
            </a:fld>
            <a:endParaRPr lang="en-GB"/>
          </a:p>
        </p:txBody>
      </p:sp>
    </p:spTree>
    <p:extLst>
      <p:ext uri="{BB962C8B-B14F-4D97-AF65-F5344CB8AC3E}">
        <p14:creationId xmlns:p14="http://schemas.microsoft.com/office/powerpoint/2010/main" val="3412184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808B8-6185-43E0-B0F5-D765810B70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0CDED85-5A31-4B3D-9575-6E224F1A86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DCC557F-0A05-43BE-B659-DFC0807E0D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9A78939-3DEB-4485-A779-4C8688DC43D7}"/>
              </a:ext>
            </a:extLst>
          </p:cNvPr>
          <p:cNvSpPr>
            <a:spLocks noGrp="1"/>
          </p:cNvSpPr>
          <p:nvPr>
            <p:ph type="dt" sz="half" idx="10"/>
          </p:nvPr>
        </p:nvSpPr>
        <p:spPr/>
        <p:txBody>
          <a:bodyPr/>
          <a:lstStyle/>
          <a:p>
            <a:fld id="{5285B0ED-62B5-40F4-A988-EBFC07DD4524}" type="datetimeFigureOut">
              <a:rPr lang="en-GB" smtClean="0"/>
              <a:t>23/09/2021</a:t>
            </a:fld>
            <a:endParaRPr lang="en-GB"/>
          </a:p>
        </p:txBody>
      </p:sp>
      <p:sp>
        <p:nvSpPr>
          <p:cNvPr id="6" name="Footer Placeholder 5">
            <a:extLst>
              <a:ext uri="{FF2B5EF4-FFF2-40B4-BE49-F238E27FC236}">
                <a16:creationId xmlns:a16="http://schemas.microsoft.com/office/drawing/2014/main" id="{70C763EE-C9D0-4AFB-96D9-F518A883D8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FDFA7C0-169A-47A6-82B7-13156B54AC4D}"/>
              </a:ext>
            </a:extLst>
          </p:cNvPr>
          <p:cNvSpPr>
            <a:spLocks noGrp="1"/>
          </p:cNvSpPr>
          <p:nvPr>
            <p:ph type="sldNum" sz="quarter" idx="12"/>
          </p:nvPr>
        </p:nvSpPr>
        <p:spPr/>
        <p:txBody>
          <a:bodyPr/>
          <a:lstStyle/>
          <a:p>
            <a:fld id="{6258B32B-FBFC-428F-8238-23D08FF976E9}" type="slidenum">
              <a:rPr lang="en-GB" smtClean="0"/>
              <a:t>‹#›</a:t>
            </a:fld>
            <a:endParaRPr lang="en-GB"/>
          </a:p>
        </p:txBody>
      </p:sp>
    </p:spTree>
    <p:extLst>
      <p:ext uri="{BB962C8B-B14F-4D97-AF65-F5344CB8AC3E}">
        <p14:creationId xmlns:p14="http://schemas.microsoft.com/office/powerpoint/2010/main" val="3658623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43DE9-3439-4C67-84F6-0E861F245AC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7D6D046-8FF8-480E-9EF6-22F08B6DF1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A26842-8BD0-46C0-8617-132A02B258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EB02CA5-9C8C-4AE6-8A27-2446A32906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E36B59-AFA7-4BF5-8370-6770BAFA19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DBEF56A-8527-4C31-BB8A-722C5E9A2945}"/>
              </a:ext>
            </a:extLst>
          </p:cNvPr>
          <p:cNvSpPr>
            <a:spLocks noGrp="1"/>
          </p:cNvSpPr>
          <p:nvPr>
            <p:ph type="dt" sz="half" idx="10"/>
          </p:nvPr>
        </p:nvSpPr>
        <p:spPr/>
        <p:txBody>
          <a:bodyPr/>
          <a:lstStyle/>
          <a:p>
            <a:fld id="{5285B0ED-62B5-40F4-A988-EBFC07DD4524}" type="datetimeFigureOut">
              <a:rPr lang="en-GB" smtClean="0"/>
              <a:t>23/09/2021</a:t>
            </a:fld>
            <a:endParaRPr lang="en-GB"/>
          </a:p>
        </p:txBody>
      </p:sp>
      <p:sp>
        <p:nvSpPr>
          <p:cNvPr id="8" name="Footer Placeholder 7">
            <a:extLst>
              <a:ext uri="{FF2B5EF4-FFF2-40B4-BE49-F238E27FC236}">
                <a16:creationId xmlns:a16="http://schemas.microsoft.com/office/drawing/2014/main" id="{873FE054-5AE8-4D84-9249-710902015B5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3E52BB9-8AAD-42DE-8F74-AF046F119AC8}"/>
              </a:ext>
            </a:extLst>
          </p:cNvPr>
          <p:cNvSpPr>
            <a:spLocks noGrp="1"/>
          </p:cNvSpPr>
          <p:nvPr>
            <p:ph type="sldNum" sz="quarter" idx="12"/>
          </p:nvPr>
        </p:nvSpPr>
        <p:spPr/>
        <p:txBody>
          <a:bodyPr/>
          <a:lstStyle/>
          <a:p>
            <a:fld id="{6258B32B-FBFC-428F-8238-23D08FF976E9}" type="slidenum">
              <a:rPr lang="en-GB" smtClean="0"/>
              <a:t>‹#›</a:t>
            </a:fld>
            <a:endParaRPr lang="en-GB"/>
          </a:p>
        </p:txBody>
      </p:sp>
    </p:spTree>
    <p:extLst>
      <p:ext uri="{BB962C8B-B14F-4D97-AF65-F5344CB8AC3E}">
        <p14:creationId xmlns:p14="http://schemas.microsoft.com/office/powerpoint/2010/main" val="1772572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6B2A8-2D26-4E31-B4A1-CBB350E91FF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FEB1A32-C666-4D48-8B2C-5E4316A56D50}"/>
              </a:ext>
            </a:extLst>
          </p:cNvPr>
          <p:cNvSpPr>
            <a:spLocks noGrp="1"/>
          </p:cNvSpPr>
          <p:nvPr>
            <p:ph type="dt" sz="half" idx="10"/>
          </p:nvPr>
        </p:nvSpPr>
        <p:spPr/>
        <p:txBody>
          <a:bodyPr/>
          <a:lstStyle/>
          <a:p>
            <a:fld id="{5285B0ED-62B5-40F4-A988-EBFC07DD4524}" type="datetimeFigureOut">
              <a:rPr lang="en-GB" smtClean="0"/>
              <a:t>23/09/2021</a:t>
            </a:fld>
            <a:endParaRPr lang="en-GB"/>
          </a:p>
        </p:txBody>
      </p:sp>
      <p:sp>
        <p:nvSpPr>
          <p:cNvPr id="4" name="Footer Placeholder 3">
            <a:extLst>
              <a:ext uri="{FF2B5EF4-FFF2-40B4-BE49-F238E27FC236}">
                <a16:creationId xmlns:a16="http://schemas.microsoft.com/office/drawing/2014/main" id="{803B6E42-47A6-423C-B5E2-E24FF2B4BC4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CDA12C4-BB68-403A-BF92-00A41240B54F}"/>
              </a:ext>
            </a:extLst>
          </p:cNvPr>
          <p:cNvSpPr>
            <a:spLocks noGrp="1"/>
          </p:cNvSpPr>
          <p:nvPr>
            <p:ph type="sldNum" sz="quarter" idx="12"/>
          </p:nvPr>
        </p:nvSpPr>
        <p:spPr/>
        <p:txBody>
          <a:bodyPr/>
          <a:lstStyle/>
          <a:p>
            <a:fld id="{6258B32B-FBFC-428F-8238-23D08FF976E9}" type="slidenum">
              <a:rPr lang="en-GB" smtClean="0"/>
              <a:t>‹#›</a:t>
            </a:fld>
            <a:endParaRPr lang="en-GB"/>
          </a:p>
        </p:txBody>
      </p:sp>
    </p:spTree>
    <p:extLst>
      <p:ext uri="{BB962C8B-B14F-4D97-AF65-F5344CB8AC3E}">
        <p14:creationId xmlns:p14="http://schemas.microsoft.com/office/powerpoint/2010/main" val="668864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E412F7-1AB3-47CE-8D9A-FC3C90F9FF93}"/>
              </a:ext>
            </a:extLst>
          </p:cNvPr>
          <p:cNvSpPr>
            <a:spLocks noGrp="1"/>
          </p:cNvSpPr>
          <p:nvPr>
            <p:ph type="dt" sz="half" idx="10"/>
          </p:nvPr>
        </p:nvSpPr>
        <p:spPr/>
        <p:txBody>
          <a:bodyPr/>
          <a:lstStyle/>
          <a:p>
            <a:fld id="{5285B0ED-62B5-40F4-A988-EBFC07DD4524}" type="datetimeFigureOut">
              <a:rPr lang="en-GB" smtClean="0"/>
              <a:t>23/09/2021</a:t>
            </a:fld>
            <a:endParaRPr lang="en-GB"/>
          </a:p>
        </p:txBody>
      </p:sp>
      <p:sp>
        <p:nvSpPr>
          <p:cNvPr id="3" name="Footer Placeholder 2">
            <a:extLst>
              <a:ext uri="{FF2B5EF4-FFF2-40B4-BE49-F238E27FC236}">
                <a16:creationId xmlns:a16="http://schemas.microsoft.com/office/drawing/2014/main" id="{7C8E6CCD-0DAF-4C3F-A8A7-C70CEDAF9D3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D37110D-AD01-4865-9980-D0875BE360A6}"/>
              </a:ext>
            </a:extLst>
          </p:cNvPr>
          <p:cNvSpPr>
            <a:spLocks noGrp="1"/>
          </p:cNvSpPr>
          <p:nvPr>
            <p:ph type="sldNum" sz="quarter" idx="12"/>
          </p:nvPr>
        </p:nvSpPr>
        <p:spPr/>
        <p:txBody>
          <a:bodyPr/>
          <a:lstStyle/>
          <a:p>
            <a:fld id="{6258B32B-FBFC-428F-8238-23D08FF976E9}" type="slidenum">
              <a:rPr lang="en-GB" smtClean="0"/>
              <a:t>‹#›</a:t>
            </a:fld>
            <a:endParaRPr lang="en-GB"/>
          </a:p>
        </p:txBody>
      </p:sp>
    </p:spTree>
    <p:extLst>
      <p:ext uri="{BB962C8B-B14F-4D97-AF65-F5344CB8AC3E}">
        <p14:creationId xmlns:p14="http://schemas.microsoft.com/office/powerpoint/2010/main" val="842515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BABE-27CD-41B0-B0E9-E51C3D6B1C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BA2FC86-9296-4E8B-B3DE-DF0D9130F0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E722408-2D8F-4242-B36E-363F1964F1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306A19-3A75-4F79-8497-443C51C3B151}"/>
              </a:ext>
            </a:extLst>
          </p:cNvPr>
          <p:cNvSpPr>
            <a:spLocks noGrp="1"/>
          </p:cNvSpPr>
          <p:nvPr>
            <p:ph type="dt" sz="half" idx="10"/>
          </p:nvPr>
        </p:nvSpPr>
        <p:spPr/>
        <p:txBody>
          <a:bodyPr/>
          <a:lstStyle/>
          <a:p>
            <a:fld id="{5285B0ED-62B5-40F4-A988-EBFC07DD4524}" type="datetimeFigureOut">
              <a:rPr lang="en-GB" smtClean="0"/>
              <a:t>23/09/2021</a:t>
            </a:fld>
            <a:endParaRPr lang="en-GB"/>
          </a:p>
        </p:txBody>
      </p:sp>
      <p:sp>
        <p:nvSpPr>
          <p:cNvPr id="6" name="Footer Placeholder 5">
            <a:extLst>
              <a:ext uri="{FF2B5EF4-FFF2-40B4-BE49-F238E27FC236}">
                <a16:creationId xmlns:a16="http://schemas.microsoft.com/office/drawing/2014/main" id="{74118C49-C5BB-4349-90B5-0A0BD3A23D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46E7F3C-C128-43E4-9A54-63498F1D1500}"/>
              </a:ext>
            </a:extLst>
          </p:cNvPr>
          <p:cNvSpPr>
            <a:spLocks noGrp="1"/>
          </p:cNvSpPr>
          <p:nvPr>
            <p:ph type="sldNum" sz="quarter" idx="12"/>
          </p:nvPr>
        </p:nvSpPr>
        <p:spPr/>
        <p:txBody>
          <a:bodyPr/>
          <a:lstStyle/>
          <a:p>
            <a:fld id="{6258B32B-FBFC-428F-8238-23D08FF976E9}" type="slidenum">
              <a:rPr lang="en-GB" smtClean="0"/>
              <a:t>‹#›</a:t>
            </a:fld>
            <a:endParaRPr lang="en-GB"/>
          </a:p>
        </p:txBody>
      </p:sp>
    </p:spTree>
    <p:extLst>
      <p:ext uri="{BB962C8B-B14F-4D97-AF65-F5344CB8AC3E}">
        <p14:creationId xmlns:p14="http://schemas.microsoft.com/office/powerpoint/2010/main" val="1492122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87D35-8504-4AF2-89CA-54BCCEF99C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9D5BA2D-276B-44FA-8D53-E79DA0ACAE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08C0545-0ED4-4A6D-A99B-C753EBA762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E2C97A-578A-450E-A20A-4576C5482F0B}"/>
              </a:ext>
            </a:extLst>
          </p:cNvPr>
          <p:cNvSpPr>
            <a:spLocks noGrp="1"/>
          </p:cNvSpPr>
          <p:nvPr>
            <p:ph type="dt" sz="half" idx="10"/>
          </p:nvPr>
        </p:nvSpPr>
        <p:spPr/>
        <p:txBody>
          <a:bodyPr/>
          <a:lstStyle/>
          <a:p>
            <a:fld id="{5285B0ED-62B5-40F4-A988-EBFC07DD4524}" type="datetimeFigureOut">
              <a:rPr lang="en-GB" smtClean="0"/>
              <a:t>23/09/2021</a:t>
            </a:fld>
            <a:endParaRPr lang="en-GB"/>
          </a:p>
        </p:txBody>
      </p:sp>
      <p:sp>
        <p:nvSpPr>
          <p:cNvPr id="6" name="Footer Placeholder 5">
            <a:extLst>
              <a:ext uri="{FF2B5EF4-FFF2-40B4-BE49-F238E27FC236}">
                <a16:creationId xmlns:a16="http://schemas.microsoft.com/office/drawing/2014/main" id="{B6EAAD7A-5C6B-4BBC-ACFA-9CC17CFC61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04F01D-EC08-43A3-9532-EA54B06350BB}"/>
              </a:ext>
            </a:extLst>
          </p:cNvPr>
          <p:cNvSpPr>
            <a:spLocks noGrp="1"/>
          </p:cNvSpPr>
          <p:nvPr>
            <p:ph type="sldNum" sz="quarter" idx="12"/>
          </p:nvPr>
        </p:nvSpPr>
        <p:spPr/>
        <p:txBody>
          <a:bodyPr/>
          <a:lstStyle/>
          <a:p>
            <a:fld id="{6258B32B-FBFC-428F-8238-23D08FF976E9}" type="slidenum">
              <a:rPr lang="en-GB" smtClean="0"/>
              <a:t>‹#›</a:t>
            </a:fld>
            <a:endParaRPr lang="en-GB"/>
          </a:p>
        </p:txBody>
      </p:sp>
    </p:spTree>
    <p:extLst>
      <p:ext uri="{BB962C8B-B14F-4D97-AF65-F5344CB8AC3E}">
        <p14:creationId xmlns:p14="http://schemas.microsoft.com/office/powerpoint/2010/main" val="14281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903D2C-F70B-4142-A3A1-E99601EDAE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ED1041D-5C75-4CF7-A894-40442DD4C8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8C1A01-29A0-48AD-A878-B7D7A055BA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85B0ED-62B5-40F4-A988-EBFC07DD4524}" type="datetimeFigureOut">
              <a:rPr lang="en-GB" smtClean="0"/>
              <a:t>23/09/2021</a:t>
            </a:fld>
            <a:endParaRPr lang="en-GB"/>
          </a:p>
        </p:txBody>
      </p:sp>
      <p:sp>
        <p:nvSpPr>
          <p:cNvPr id="5" name="Footer Placeholder 4">
            <a:extLst>
              <a:ext uri="{FF2B5EF4-FFF2-40B4-BE49-F238E27FC236}">
                <a16:creationId xmlns:a16="http://schemas.microsoft.com/office/drawing/2014/main" id="{126E59B7-9851-4506-A845-C341DCC768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77BDA80-2863-48C5-BB49-87FF7C7060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58B32B-FBFC-428F-8238-23D08FF976E9}" type="slidenum">
              <a:rPr lang="en-GB" smtClean="0"/>
              <a:t>‹#›</a:t>
            </a:fld>
            <a:endParaRPr lang="en-GB"/>
          </a:p>
        </p:txBody>
      </p:sp>
    </p:spTree>
    <p:extLst>
      <p:ext uri="{BB962C8B-B14F-4D97-AF65-F5344CB8AC3E}">
        <p14:creationId xmlns:p14="http://schemas.microsoft.com/office/powerpoint/2010/main" val="2977634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pag.com/"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www.mymaths.co.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10">
            <a:extLst>
              <a:ext uri="{FF2B5EF4-FFF2-40B4-BE49-F238E27FC236}">
                <a16:creationId xmlns:a16="http://schemas.microsoft.com/office/drawing/2014/main" id="{0BC9EFE1-D8CB-4668-9980-DB108327A7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6271569"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12">
            <a:extLst>
              <a:ext uri="{FF2B5EF4-FFF2-40B4-BE49-F238E27FC236}">
                <a16:creationId xmlns:a16="http://schemas.microsoft.com/office/drawing/2014/main" id="{7CBAE1BD-B8E4-4029-8AA2-C77E4FED9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137B1A6-4B01-4C70-AD17-DD86B81741CE}"/>
              </a:ext>
            </a:extLst>
          </p:cNvPr>
          <p:cNvSpPr>
            <a:spLocks noGrp="1"/>
          </p:cNvSpPr>
          <p:nvPr>
            <p:ph type="ctrTitle"/>
          </p:nvPr>
        </p:nvSpPr>
        <p:spPr>
          <a:xfrm>
            <a:off x="6615086" y="770037"/>
            <a:ext cx="4805996" cy="1401448"/>
          </a:xfrm>
        </p:spPr>
        <p:txBody>
          <a:bodyPr anchor="t">
            <a:normAutofit fontScale="90000"/>
          </a:bodyPr>
          <a:lstStyle/>
          <a:p>
            <a:r>
              <a:rPr lang="en-GB" b="1" dirty="0">
                <a:solidFill>
                  <a:srgbClr val="000000"/>
                </a:solidFill>
                <a:latin typeface="Cavolini"/>
                <a:cs typeface="Cavolini"/>
              </a:rPr>
              <a:t>Welcome to Year 6!</a:t>
            </a:r>
            <a:endParaRPr lang="en-US">
              <a:latin typeface="Cavolini"/>
              <a:cs typeface="Cavolini"/>
            </a:endParaRPr>
          </a:p>
        </p:txBody>
      </p:sp>
      <p:sp>
        <p:nvSpPr>
          <p:cNvPr id="3" name="Subtitle 2">
            <a:extLst>
              <a:ext uri="{FF2B5EF4-FFF2-40B4-BE49-F238E27FC236}">
                <a16:creationId xmlns:a16="http://schemas.microsoft.com/office/drawing/2014/main" id="{B01D0B0A-D8F7-4CA1-9BA2-FBBBD6D9D7E2}"/>
              </a:ext>
            </a:extLst>
          </p:cNvPr>
          <p:cNvSpPr>
            <a:spLocks noGrp="1"/>
          </p:cNvSpPr>
          <p:nvPr>
            <p:ph type="subTitle" idx="1"/>
          </p:nvPr>
        </p:nvSpPr>
        <p:spPr>
          <a:xfrm>
            <a:off x="6972631" y="2881320"/>
            <a:ext cx="3967471" cy="1655762"/>
          </a:xfrm>
        </p:spPr>
        <p:txBody>
          <a:bodyPr anchor="b">
            <a:noAutofit/>
          </a:bodyPr>
          <a:lstStyle/>
          <a:p>
            <a:r>
              <a:rPr lang="en-GB" sz="2800" dirty="0">
                <a:solidFill>
                  <a:srgbClr val="000000"/>
                </a:solidFill>
                <a:latin typeface="Cavolini"/>
                <a:cs typeface="Cavolini"/>
              </a:rPr>
              <a:t>Mrs Clay</a:t>
            </a:r>
          </a:p>
          <a:p>
            <a:r>
              <a:rPr lang="en-GB" sz="2800" dirty="0">
                <a:solidFill>
                  <a:srgbClr val="000000"/>
                </a:solidFill>
                <a:latin typeface="Cavolini"/>
                <a:cs typeface="Cavolini"/>
              </a:rPr>
              <a:t>Mrs Medcraft</a:t>
            </a:r>
          </a:p>
          <a:p>
            <a:r>
              <a:rPr lang="en-GB" sz="2800" dirty="0">
                <a:solidFill>
                  <a:srgbClr val="000000"/>
                </a:solidFill>
                <a:latin typeface="Cavolini"/>
                <a:cs typeface="Cavolini"/>
              </a:rPr>
              <a:t>Mr Lapworth</a:t>
            </a:r>
          </a:p>
          <a:p>
            <a:r>
              <a:rPr lang="en-GB" sz="2800" dirty="0">
                <a:solidFill>
                  <a:srgbClr val="000000"/>
                </a:solidFill>
                <a:latin typeface="Cavolini"/>
                <a:cs typeface="Cavolini"/>
              </a:rPr>
              <a:t>Miss Russell</a:t>
            </a:r>
          </a:p>
        </p:txBody>
      </p:sp>
      <p:sp>
        <p:nvSpPr>
          <p:cNvPr id="27" name="Freeform 49">
            <a:extLst>
              <a:ext uri="{FF2B5EF4-FFF2-40B4-BE49-F238E27FC236}">
                <a16:creationId xmlns:a16="http://schemas.microsoft.com/office/drawing/2014/main" id="{77DA6D33-2D62-458C-BF5D-DBF612FD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90635"/>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5" descr="A picture containing box, drawing, food&#10;&#10;Description automatically generated">
            <a:extLst>
              <a:ext uri="{FF2B5EF4-FFF2-40B4-BE49-F238E27FC236}">
                <a16:creationId xmlns:a16="http://schemas.microsoft.com/office/drawing/2014/main" id="{6662DC2B-ECF1-4955-9D97-73B7FF28E22C}"/>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9392" r="5622"/>
          <a:stretch/>
        </p:blipFill>
        <p:spPr>
          <a:xfrm>
            <a:off x="1" y="770037"/>
            <a:ext cx="5298683" cy="6097438"/>
          </a:xfrm>
          <a:custGeom>
            <a:avLst/>
            <a:gdLst/>
            <a:ahLst/>
            <a:cxnLst/>
            <a:rect l="l" t="t" r="r" b="b"/>
            <a:pathLst>
              <a:path w="5298683" h="6097438">
                <a:moveTo>
                  <a:pt x="2178155" y="0"/>
                </a:moveTo>
                <a:cubicBezTo>
                  <a:pt x="3901575" y="0"/>
                  <a:pt x="5298683" y="1397108"/>
                  <a:pt x="5298683" y="3120527"/>
                </a:cubicBezTo>
                <a:cubicBezTo>
                  <a:pt x="5298683" y="4413092"/>
                  <a:pt x="4512810" y="5522106"/>
                  <a:pt x="3392805" y="5995828"/>
                </a:cubicBezTo>
                <a:lnTo>
                  <a:pt x="3115184" y="6097438"/>
                </a:lnTo>
                <a:lnTo>
                  <a:pt x="1241127" y="6097438"/>
                </a:lnTo>
                <a:lnTo>
                  <a:pt x="963506" y="5995828"/>
                </a:lnTo>
                <a:cubicBezTo>
                  <a:pt x="683504" y="5877397"/>
                  <a:pt x="424387" y="5719261"/>
                  <a:pt x="193210" y="5528477"/>
                </a:cubicBezTo>
                <a:lnTo>
                  <a:pt x="0" y="5352876"/>
                </a:lnTo>
                <a:lnTo>
                  <a:pt x="0" y="888178"/>
                </a:lnTo>
                <a:lnTo>
                  <a:pt x="193210" y="712577"/>
                </a:lnTo>
                <a:cubicBezTo>
                  <a:pt x="732621" y="267415"/>
                  <a:pt x="1424159" y="0"/>
                  <a:pt x="2178155" y="0"/>
                </a:cubicBezTo>
                <a:close/>
              </a:path>
            </a:pathLst>
          </a:custGeom>
          <a:effectLst>
            <a:softEdge rad="0"/>
          </a:effectLst>
        </p:spPr>
      </p:pic>
      <p:sp>
        <p:nvSpPr>
          <p:cNvPr id="4" name="Subtitle 2">
            <a:extLst>
              <a:ext uri="{FF2B5EF4-FFF2-40B4-BE49-F238E27FC236}">
                <a16:creationId xmlns:a16="http://schemas.microsoft.com/office/drawing/2014/main" id="{12E4CF7C-F6ED-490D-8770-8CA151E234EC}"/>
              </a:ext>
            </a:extLst>
          </p:cNvPr>
          <p:cNvSpPr txBox="1">
            <a:spLocks/>
          </p:cNvSpPr>
          <p:nvPr/>
        </p:nvSpPr>
        <p:spPr>
          <a:xfrm>
            <a:off x="5983127" y="2601119"/>
            <a:ext cx="2791012" cy="1655762"/>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sz="2800" dirty="0">
              <a:latin typeface="AR CARTER" panose="02000000000000000000" pitchFamily="2" charset="0"/>
            </a:endParaRPr>
          </a:p>
        </p:txBody>
      </p:sp>
      <p:sp>
        <p:nvSpPr>
          <p:cNvPr id="22" name="Title 1">
            <a:extLst>
              <a:ext uri="{FF2B5EF4-FFF2-40B4-BE49-F238E27FC236}">
                <a16:creationId xmlns:a16="http://schemas.microsoft.com/office/drawing/2014/main" id="{2888ABAC-0B36-404B-B701-A00192B49AF6}"/>
              </a:ext>
            </a:extLst>
          </p:cNvPr>
          <p:cNvSpPr txBox="1">
            <a:spLocks/>
          </p:cNvSpPr>
          <p:nvPr/>
        </p:nvSpPr>
        <p:spPr>
          <a:xfrm>
            <a:off x="6615086" y="4970645"/>
            <a:ext cx="4805996" cy="1401448"/>
          </a:xfrm>
          <a:prstGeom prst="rect">
            <a:avLst/>
          </a:prstGeom>
        </p:spPr>
        <p:txBody>
          <a:bodyPr vert="horz" lIns="91440" tIns="45720" rIns="91440" bIns="45720" rtlCol="0" anchor="t">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b="1" dirty="0">
                <a:solidFill>
                  <a:srgbClr val="000000"/>
                </a:solidFill>
                <a:latin typeface="Cavolini"/>
                <a:cs typeface="Cavolini"/>
              </a:rPr>
              <a:t>Here’s to a great year!</a:t>
            </a:r>
          </a:p>
        </p:txBody>
      </p:sp>
    </p:spTree>
    <p:extLst>
      <p:ext uri="{BB962C8B-B14F-4D97-AF65-F5344CB8AC3E}">
        <p14:creationId xmlns:p14="http://schemas.microsoft.com/office/powerpoint/2010/main" val="338865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3139EFD-3D7D-4F0A-A9AF-2BCC8B7B34D8}"/>
              </a:ext>
            </a:extLst>
          </p:cNvPr>
          <p:cNvSpPr>
            <a:spLocks noGrp="1"/>
          </p:cNvSpPr>
          <p:nvPr>
            <p:ph type="title"/>
          </p:nvPr>
        </p:nvSpPr>
        <p:spPr>
          <a:xfrm>
            <a:off x="640079" y="2053641"/>
            <a:ext cx="3669161" cy="2760098"/>
          </a:xfrm>
        </p:spPr>
        <p:txBody>
          <a:bodyPr>
            <a:normAutofit/>
          </a:bodyPr>
          <a:lstStyle/>
          <a:p>
            <a:r>
              <a:rPr lang="en-GB" b="1" u="sng" dirty="0">
                <a:solidFill>
                  <a:srgbClr val="FFFFFF"/>
                </a:solidFill>
                <a:latin typeface="SassoonPrimaryInfant" pitchFamily="2" charset="0"/>
              </a:rPr>
              <a:t>Useful information</a:t>
            </a:r>
          </a:p>
        </p:txBody>
      </p:sp>
      <p:sp>
        <p:nvSpPr>
          <p:cNvPr id="3" name="Content Placeholder 2">
            <a:extLst>
              <a:ext uri="{FF2B5EF4-FFF2-40B4-BE49-F238E27FC236}">
                <a16:creationId xmlns:a16="http://schemas.microsoft.com/office/drawing/2014/main" id="{947C9FE8-7CFA-4DEF-98FF-C98199753CBE}"/>
              </a:ext>
            </a:extLst>
          </p:cNvPr>
          <p:cNvSpPr>
            <a:spLocks noGrp="1"/>
          </p:cNvSpPr>
          <p:nvPr>
            <p:ph idx="1"/>
          </p:nvPr>
        </p:nvSpPr>
        <p:spPr>
          <a:xfrm>
            <a:off x="6245837" y="970999"/>
            <a:ext cx="5306084" cy="5230634"/>
          </a:xfrm>
        </p:spPr>
        <p:txBody>
          <a:bodyPr anchor="ctr">
            <a:normAutofit fontScale="77500" lnSpcReduction="20000"/>
          </a:bodyPr>
          <a:lstStyle/>
          <a:p>
            <a:pPr marL="0" indent="0">
              <a:buNone/>
            </a:pPr>
            <a:endParaRPr lang="en-GB" sz="3200" u="sng" dirty="0">
              <a:solidFill>
                <a:srgbClr val="000000"/>
              </a:solidFill>
              <a:latin typeface="Segoe Print" panose="02000600000000000000" pitchFamily="2" charset="0"/>
            </a:endParaRPr>
          </a:p>
          <a:p>
            <a:pPr marL="0" indent="0" algn="ctr">
              <a:buNone/>
            </a:pPr>
            <a:r>
              <a:rPr lang="en-GB" sz="3200" u="sng" dirty="0">
                <a:solidFill>
                  <a:srgbClr val="000000"/>
                </a:solidFill>
                <a:latin typeface="SassoonPrimaryInfant" pitchFamily="2" charset="0"/>
              </a:rPr>
              <a:t>School Website</a:t>
            </a:r>
          </a:p>
          <a:p>
            <a:pPr marL="0" indent="0">
              <a:buNone/>
            </a:pPr>
            <a:r>
              <a:rPr lang="en-GB" sz="3200" dirty="0">
                <a:solidFill>
                  <a:srgbClr val="000000"/>
                </a:solidFill>
                <a:latin typeface="SassoonPrimaryInfant" pitchFamily="2" charset="0"/>
              </a:rPr>
              <a:t>Our class page on the school website will include lots of information and reminders including your weekly spellings and any other relevant homework. </a:t>
            </a:r>
          </a:p>
          <a:p>
            <a:pPr marL="0" indent="0">
              <a:buNone/>
            </a:pPr>
            <a:r>
              <a:rPr lang="en-GB" sz="3200" dirty="0">
                <a:solidFill>
                  <a:srgbClr val="000000"/>
                </a:solidFill>
                <a:latin typeface="SassoonPrimaryInfant"/>
              </a:rPr>
              <a:t>Please make sure you check it weekly.</a:t>
            </a:r>
          </a:p>
          <a:p>
            <a:pPr marL="0" indent="0">
              <a:buNone/>
            </a:pPr>
            <a:r>
              <a:rPr lang="en-GB" sz="3200" dirty="0">
                <a:solidFill>
                  <a:srgbClr val="000000"/>
                </a:solidFill>
                <a:latin typeface="SassoonPrimaryInfant"/>
              </a:rPr>
              <a:t>Mobile phones</a:t>
            </a:r>
          </a:p>
          <a:p>
            <a:pPr marL="0" indent="0">
              <a:buNone/>
            </a:pPr>
            <a:r>
              <a:rPr lang="en-GB" sz="3200" dirty="0">
                <a:solidFill>
                  <a:srgbClr val="000000"/>
                </a:solidFill>
                <a:latin typeface="SassoonPrimaryInfant"/>
              </a:rPr>
              <a:t>If your child walks to or from school on their own and you wish for them to have their mobile phone this is allowed. We collect in all phones every morning and will return them to the children at the end of the school day. </a:t>
            </a:r>
          </a:p>
          <a:p>
            <a:pPr marL="0" indent="0">
              <a:buNone/>
            </a:pPr>
            <a:endParaRPr lang="en-GB" sz="1700" dirty="0">
              <a:solidFill>
                <a:srgbClr val="000000"/>
              </a:solidFill>
              <a:latin typeface="Segoe Print" panose="02000600000000000000" pitchFamily="2" charset="0"/>
            </a:endParaRPr>
          </a:p>
          <a:p>
            <a:pPr marL="0" indent="0">
              <a:buNone/>
            </a:pPr>
            <a:endParaRPr lang="en-GB" sz="1700" dirty="0">
              <a:solidFill>
                <a:srgbClr val="000000"/>
              </a:solidFill>
              <a:latin typeface="Segoe Print" panose="02000600000000000000" pitchFamily="2" charset="0"/>
            </a:endParaRPr>
          </a:p>
          <a:p>
            <a:pPr marL="0" indent="0">
              <a:buNone/>
            </a:pPr>
            <a:endParaRPr lang="en-GB" sz="1700" dirty="0">
              <a:solidFill>
                <a:srgbClr val="000000"/>
              </a:solidFill>
              <a:latin typeface="Segoe Print" panose="02000600000000000000" pitchFamily="2" charset="0"/>
            </a:endParaRPr>
          </a:p>
          <a:p>
            <a:pPr marL="0" indent="0">
              <a:buNone/>
            </a:pPr>
            <a:endParaRPr lang="en-GB" sz="1700" dirty="0">
              <a:solidFill>
                <a:srgbClr val="000000"/>
              </a:solidFill>
              <a:cs typeface="Calibri" panose="020F0502020204030204"/>
            </a:endParaRPr>
          </a:p>
          <a:p>
            <a:endParaRPr lang="en-GB" sz="1700" dirty="0">
              <a:solidFill>
                <a:srgbClr val="000000"/>
              </a:solidFill>
              <a:cs typeface="Calibri" panose="020F0502020204030204"/>
            </a:endParaRPr>
          </a:p>
        </p:txBody>
      </p:sp>
    </p:spTree>
    <p:extLst>
      <p:ext uri="{BB962C8B-B14F-4D97-AF65-F5344CB8AC3E}">
        <p14:creationId xmlns:p14="http://schemas.microsoft.com/office/powerpoint/2010/main" val="4218451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3139EFD-3D7D-4F0A-A9AF-2BCC8B7B34D8}"/>
              </a:ext>
            </a:extLst>
          </p:cNvPr>
          <p:cNvSpPr>
            <a:spLocks noGrp="1"/>
          </p:cNvSpPr>
          <p:nvPr>
            <p:ph type="title"/>
          </p:nvPr>
        </p:nvSpPr>
        <p:spPr>
          <a:xfrm>
            <a:off x="640079" y="2053641"/>
            <a:ext cx="3669161" cy="2760098"/>
          </a:xfrm>
        </p:spPr>
        <p:txBody>
          <a:bodyPr>
            <a:normAutofit/>
          </a:bodyPr>
          <a:lstStyle/>
          <a:p>
            <a:r>
              <a:rPr lang="en-GB" b="1" u="sng" dirty="0">
                <a:solidFill>
                  <a:srgbClr val="FFFFFF"/>
                </a:solidFill>
                <a:latin typeface="SassoonPrimaryInfant" pitchFamily="2" charset="0"/>
              </a:rPr>
              <a:t>Logins to remember</a:t>
            </a:r>
          </a:p>
        </p:txBody>
      </p:sp>
      <p:sp>
        <p:nvSpPr>
          <p:cNvPr id="3" name="Content Placeholder 2">
            <a:extLst>
              <a:ext uri="{FF2B5EF4-FFF2-40B4-BE49-F238E27FC236}">
                <a16:creationId xmlns:a16="http://schemas.microsoft.com/office/drawing/2014/main" id="{947C9FE8-7CFA-4DEF-98FF-C98199753CBE}"/>
              </a:ext>
            </a:extLst>
          </p:cNvPr>
          <p:cNvSpPr>
            <a:spLocks noGrp="1"/>
          </p:cNvSpPr>
          <p:nvPr>
            <p:ph idx="1"/>
          </p:nvPr>
        </p:nvSpPr>
        <p:spPr>
          <a:xfrm>
            <a:off x="6090574" y="801866"/>
            <a:ext cx="5306084" cy="5230634"/>
          </a:xfrm>
        </p:spPr>
        <p:txBody>
          <a:bodyPr anchor="ctr">
            <a:normAutofit lnSpcReduction="10000"/>
          </a:bodyPr>
          <a:lstStyle/>
          <a:p>
            <a:r>
              <a:rPr lang="en-GB" sz="2400" b="1" dirty="0">
                <a:solidFill>
                  <a:srgbClr val="000000"/>
                </a:solidFill>
                <a:latin typeface="SassoonPrimaryInfant" pitchFamily="2" charset="0"/>
              </a:rPr>
              <a:t>To support your learning over the year we have lots of online interactive resources. Over the next few weeks we will be sharing your personal logins with you. Please make sure you keep them in your reading diary. </a:t>
            </a:r>
          </a:p>
          <a:p>
            <a:endParaRPr lang="en-GB" sz="2400" b="1" dirty="0">
              <a:solidFill>
                <a:srgbClr val="000000"/>
              </a:solidFill>
              <a:latin typeface="SassoonPrimaryInfant" pitchFamily="2" charset="0"/>
            </a:endParaRPr>
          </a:p>
          <a:p>
            <a:r>
              <a:rPr lang="en-GB" sz="2400" b="1" u="sng" dirty="0">
                <a:solidFill>
                  <a:srgbClr val="000000"/>
                </a:solidFill>
                <a:latin typeface="SassoonPrimaryInfant" pitchFamily="2" charset="0"/>
              </a:rPr>
              <a:t>Times table </a:t>
            </a:r>
            <a:r>
              <a:rPr lang="en-GB" sz="2400" b="1" u="sng" dirty="0" err="1">
                <a:solidFill>
                  <a:srgbClr val="000000"/>
                </a:solidFill>
                <a:latin typeface="SassoonPrimaryInfant" pitchFamily="2" charset="0"/>
              </a:rPr>
              <a:t>rockstars</a:t>
            </a:r>
            <a:r>
              <a:rPr lang="en-GB" sz="2400" b="1" dirty="0">
                <a:solidFill>
                  <a:srgbClr val="000000"/>
                </a:solidFill>
                <a:latin typeface="SassoonPrimaryInfant" pitchFamily="2" charset="0"/>
              </a:rPr>
              <a:t> </a:t>
            </a:r>
            <a:r>
              <a:rPr lang="en-GB" sz="2400" u="sng" dirty="0">
                <a:solidFill>
                  <a:srgbClr val="0070C0"/>
                </a:solidFill>
                <a:latin typeface="SassoonPrimaryInfant" pitchFamily="2" charset="0"/>
              </a:rPr>
              <a:t>www.ttrockstars.com</a:t>
            </a:r>
          </a:p>
          <a:p>
            <a:pPr marL="0" indent="0">
              <a:buNone/>
            </a:pPr>
            <a:endParaRPr lang="en-GB" sz="2400" dirty="0">
              <a:solidFill>
                <a:srgbClr val="000000"/>
              </a:solidFill>
              <a:latin typeface="SassoonPrimaryInfant" pitchFamily="2" charset="0"/>
            </a:endParaRPr>
          </a:p>
          <a:p>
            <a:r>
              <a:rPr lang="en-GB" sz="2400" b="1" u="sng" dirty="0">
                <a:solidFill>
                  <a:srgbClr val="000000"/>
                </a:solidFill>
                <a:latin typeface="SassoonPrimaryInfant" pitchFamily="2" charset="0"/>
              </a:rPr>
              <a:t>SPAG.com</a:t>
            </a:r>
            <a:r>
              <a:rPr lang="en-GB" sz="2400" dirty="0">
                <a:solidFill>
                  <a:srgbClr val="000000"/>
                </a:solidFill>
                <a:latin typeface="SassoonPrimaryInfant" pitchFamily="2" charset="0"/>
              </a:rPr>
              <a:t>: - </a:t>
            </a:r>
            <a:r>
              <a:rPr lang="en-GB" sz="2400" dirty="0">
                <a:solidFill>
                  <a:srgbClr val="000000"/>
                </a:solidFill>
                <a:latin typeface="SassoonPrimaryInfant" pitchFamily="2" charset="0"/>
                <a:hlinkClick r:id="rId3"/>
              </a:rPr>
              <a:t>www.spag.com</a:t>
            </a:r>
            <a:r>
              <a:rPr lang="en-GB" sz="2400" dirty="0">
                <a:solidFill>
                  <a:srgbClr val="000000"/>
                </a:solidFill>
                <a:latin typeface="SassoonPrimaryInfant" pitchFamily="2" charset="0"/>
              </a:rPr>
              <a:t>  </a:t>
            </a:r>
          </a:p>
          <a:p>
            <a:pPr marL="0" indent="0">
              <a:buNone/>
            </a:pPr>
            <a:endParaRPr lang="en-GB" sz="2400" dirty="0">
              <a:solidFill>
                <a:srgbClr val="000000"/>
              </a:solidFill>
              <a:latin typeface="SassoonPrimaryInfant" pitchFamily="2" charset="0"/>
            </a:endParaRPr>
          </a:p>
          <a:p>
            <a:r>
              <a:rPr lang="en-GB" sz="2400" b="1" u="sng" dirty="0" err="1">
                <a:solidFill>
                  <a:srgbClr val="000000"/>
                </a:solidFill>
                <a:latin typeface="SassoonPrimaryInfant" pitchFamily="2" charset="0"/>
              </a:rPr>
              <a:t>MyMaths</a:t>
            </a:r>
            <a:r>
              <a:rPr lang="en-GB" sz="2400" b="1" u="sng" dirty="0">
                <a:solidFill>
                  <a:srgbClr val="000000"/>
                </a:solidFill>
                <a:latin typeface="SassoonPrimaryInfant" pitchFamily="2" charset="0"/>
              </a:rPr>
              <a:t>: </a:t>
            </a:r>
            <a:r>
              <a:rPr lang="en-GB" sz="2400" dirty="0">
                <a:solidFill>
                  <a:srgbClr val="000000"/>
                </a:solidFill>
                <a:latin typeface="SassoonPrimaryInfant" pitchFamily="2" charset="0"/>
              </a:rPr>
              <a:t>- </a:t>
            </a:r>
            <a:r>
              <a:rPr lang="en-GB" sz="2400" dirty="0">
                <a:solidFill>
                  <a:srgbClr val="000000"/>
                </a:solidFill>
                <a:latin typeface="SassoonPrimaryInfant" pitchFamily="2" charset="0"/>
                <a:hlinkClick r:id="rId4"/>
              </a:rPr>
              <a:t>www.mymaths.co.uk</a:t>
            </a:r>
            <a:endParaRPr lang="en-GB" sz="2400" dirty="0">
              <a:solidFill>
                <a:srgbClr val="000000"/>
              </a:solidFill>
              <a:latin typeface="SassoonPrimaryInfant" pitchFamily="2" charset="0"/>
            </a:endParaRPr>
          </a:p>
          <a:p>
            <a:pPr marL="0" indent="0">
              <a:buNone/>
            </a:pPr>
            <a:endParaRPr lang="en-GB" sz="1500" dirty="0">
              <a:solidFill>
                <a:srgbClr val="000000"/>
              </a:solidFill>
              <a:latin typeface="Segoe Print" panose="02000600000000000000" pitchFamily="2" charset="0"/>
            </a:endParaRPr>
          </a:p>
          <a:p>
            <a:pPr marL="0" indent="0">
              <a:buNone/>
            </a:pPr>
            <a:endParaRPr lang="en-GB" sz="1500" b="1" dirty="0">
              <a:solidFill>
                <a:srgbClr val="000000"/>
              </a:solidFill>
              <a:latin typeface="Segoe Print" panose="02000600000000000000" pitchFamily="2" charset="0"/>
            </a:endParaRPr>
          </a:p>
          <a:p>
            <a:endParaRPr lang="en-GB" sz="1500" dirty="0">
              <a:solidFill>
                <a:srgbClr val="000000"/>
              </a:solidFill>
              <a:latin typeface="Segoe Print" panose="02000600000000000000" pitchFamily="2" charset="0"/>
            </a:endParaRPr>
          </a:p>
          <a:p>
            <a:endParaRPr lang="en-GB" sz="1500" dirty="0">
              <a:solidFill>
                <a:srgbClr val="000000"/>
              </a:solidFill>
            </a:endParaRPr>
          </a:p>
        </p:txBody>
      </p:sp>
    </p:spTree>
    <p:extLst>
      <p:ext uri="{BB962C8B-B14F-4D97-AF65-F5344CB8AC3E}">
        <p14:creationId xmlns:p14="http://schemas.microsoft.com/office/powerpoint/2010/main" val="2018889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3B66A1-741C-49A4-8C8E-970787B92614}"/>
              </a:ext>
            </a:extLst>
          </p:cNvPr>
          <p:cNvSpPr>
            <a:spLocks noGrp="1"/>
          </p:cNvSpPr>
          <p:nvPr>
            <p:ph idx="1"/>
          </p:nvPr>
        </p:nvSpPr>
        <p:spPr>
          <a:xfrm>
            <a:off x="557981" y="1788297"/>
            <a:ext cx="10515600" cy="4351338"/>
          </a:xfrm>
        </p:spPr>
        <p:txBody>
          <a:bodyPr vert="horz" lIns="91440" tIns="45720" rIns="91440" bIns="45720" rtlCol="0" anchor="t">
            <a:normAutofit/>
          </a:bodyPr>
          <a:lstStyle/>
          <a:p>
            <a:r>
              <a:rPr lang="en-GB" dirty="0">
                <a:latin typeface="SassoonPrimaryInfant" pitchFamily="2" charset="0"/>
                <a:cs typeface="Calibri"/>
              </a:rPr>
              <a:t>Welcome to what will be a FABULOUS year!</a:t>
            </a:r>
          </a:p>
          <a:p>
            <a:r>
              <a:rPr lang="en-GB" dirty="0">
                <a:latin typeface="SassoonPrimaryInfant" pitchFamily="2" charset="0"/>
                <a:cs typeface="Calibri"/>
              </a:rPr>
              <a:t>We are so excited to start our learning journey together. </a:t>
            </a:r>
            <a:endParaRPr lang="en-US" dirty="0">
              <a:latin typeface="SassoonPrimaryInfant" pitchFamily="2" charset="0"/>
            </a:endParaRPr>
          </a:p>
          <a:p>
            <a:r>
              <a:rPr lang="en-GB" dirty="0">
                <a:latin typeface="SassoonPrimaryInfant" pitchFamily="2" charset="0"/>
                <a:cs typeface="Calibri"/>
              </a:rPr>
              <a:t>We have lots of exciting learning opportunities planned for the year ahead and we hope you are looking forward to the responsibilities of Year 6. </a:t>
            </a:r>
          </a:p>
          <a:p>
            <a:r>
              <a:rPr lang="en-GB" dirty="0">
                <a:latin typeface="SassoonPrimaryInfant" pitchFamily="2" charset="0"/>
                <a:cs typeface="Calibri"/>
              </a:rPr>
              <a:t>It is very important that you come with a positive attitude and a growth mindset as there may be times where you feel challenged. </a:t>
            </a:r>
          </a:p>
          <a:p>
            <a:r>
              <a:rPr lang="en-GB" dirty="0">
                <a:latin typeface="SassoonPrimaryInfant" pitchFamily="2" charset="0"/>
                <a:cs typeface="Calibri"/>
              </a:rPr>
              <a:t>Always remember: hard work = success!</a:t>
            </a:r>
            <a:endParaRPr lang="en-GB" dirty="0">
              <a:latin typeface="SassoonPrimaryInfant" pitchFamily="2" charset="0"/>
            </a:endParaRPr>
          </a:p>
          <a:p>
            <a:endParaRPr lang="en-GB" dirty="0">
              <a:cs typeface="Calibri"/>
            </a:endParaRPr>
          </a:p>
        </p:txBody>
      </p:sp>
      <p:sp>
        <p:nvSpPr>
          <p:cNvPr id="5" name="Title 1">
            <a:extLst>
              <a:ext uri="{FF2B5EF4-FFF2-40B4-BE49-F238E27FC236}">
                <a16:creationId xmlns:a16="http://schemas.microsoft.com/office/drawing/2014/main" id="{BD140EAF-DEAA-478E-A1B2-728745FCB0DF}"/>
              </a:ext>
            </a:extLst>
          </p:cNvPr>
          <p:cNvSpPr txBox="1">
            <a:spLocks/>
          </p:cNvSpPr>
          <p:nvPr/>
        </p:nvSpPr>
        <p:spPr>
          <a:xfrm>
            <a:off x="838200" y="71836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6000" b="1" dirty="0">
              <a:solidFill>
                <a:srgbClr val="FF0000"/>
              </a:solidFill>
              <a:latin typeface="AR CARTER"/>
            </a:endParaRPr>
          </a:p>
        </p:txBody>
      </p:sp>
      <p:sp>
        <p:nvSpPr>
          <p:cNvPr id="7" name="Title 1">
            <a:extLst>
              <a:ext uri="{FF2B5EF4-FFF2-40B4-BE49-F238E27FC236}">
                <a16:creationId xmlns:a16="http://schemas.microsoft.com/office/drawing/2014/main" id="{1FB84175-FAFA-40B0-90FB-F107483E36F1}"/>
              </a:ext>
            </a:extLst>
          </p:cNvPr>
          <p:cNvSpPr>
            <a:spLocks noGrp="1"/>
          </p:cNvSpPr>
          <p:nvPr>
            <p:ph type="title"/>
          </p:nvPr>
        </p:nvSpPr>
        <p:spPr>
          <a:xfrm>
            <a:off x="838200" y="365125"/>
            <a:ext cx="10515600" cy="1325563"/>
          </a:xfrm>
        </p:spPr>
        <p:txBody>
          <a:bodyPr>
            <a:normAutofit/>
          </a:bodyPr>
          <a:lstStyle/>
          <a:p>
            <a:pPr algn="ctr"/>
            <a:r>
              <a:rPr lang="en-GB" sz="6000" b="1" dirty="0">
                <a:solidFill>
                  <a:srgbClr val="FF0000"/>
                </a:solidFill>
                <a:latin typeface="SassoonPrimaryInfant" pitchFamily="2" charset="0"/>
                <a:cs typeface="Cavolini"/>
              </a:rPr>
              <a:t>Welcome!</a:t>
            </a:r>
          </a:p>
        </p:txBody>
      </p:sp>
    </p:spTree>
    <p:extLst>
      <p:ext uri="{BB962C8B-B14F-4D97-AF65-F5344CB8AC3E}">
        <p14:creationId xmlns:p14="http://schemas.microsoft.com/office/powerpoint/2010/main" val="1941885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947C9FE8-7CFA-4DEF-98FF-C98199753CBE}"/>
              </a:ext>
            </a:extLst>
          </p:cNvPr>
          <p:cNvSpPr>
            <a:spLocks noGrp="1"/>
          </p:cNvSpPr>
          <p:nvPr>
            <p:ph idx="1"/>
          </p:nvPr>
        </p:nvSpPr>
        <p:spPr>
          <a:xfrm>
            <a:off x="6082111" y="1303311"/>
            <a:ext cx="5306084" cy="5230634"/>
          </a:xfrm>
        </p:spPr>
        <p:txBody>
          <a:bodyPr anchor="ctr">
            <a:normAutofit/>
          </a:bodyPr>
          <a:lstStyle/>
          <a:p>
            <a:r>
              <a:rPr lang="en-GB" sz="2000" dirty="0">
                <a:solidFill>
                  <a:srgbClr val="000000"/>
                </a:solidFill>
                <a:latin typeface="SassoonPrimaryInfant" pitchFamily="2" charset="0"/>
              </a:rPr>
              <a:t>You are punctual to class.</a:t>
            </a:r>
          </a:p>
          <a:p>
            <a:r>
              <a:rPr lang="en-GB" sz="2000" dirty="0">
                <a:solidFill>
                  <a:srgbClr val="000000"/>
                </a:solidFill>
                <a:latin typeface="SassoonPrimaryInfant" pitchFamily="2" charset="0"/>
              </a:rPr>
              <a:t>You move around the school with respect and a sense of responsibility.</a:t>
            </a:r>
          </a:p>
          <a:p>
            <a:r>
              <a:rPr lang="en-GB" sz="2000" dirty="0">
                <a:solidFill>
                  <a:srgbClr val="000000"/>
                </a:solidFill>
                <a:latin typeface="SassoonPrimaryInfant" pitchFamily="2" charset="0"/>
              </a:rPr>
              <a:t>You respect all children </a:t>
            </a:r>
            <a:r>
              <a:rPr lang="en-GB" sz="2000" b="1" dirty="0">
                <a:solidFill>
                  <a:srgbClr val="000000"/>
                </a:solidFill>
                <a:latin typeface="SassoonPrimaryInfant" pitchFamily="2" charset="0"/>
              </a:rPr>
              <a:t>and adults </a:t>
            </a:r>
            <a:r>
              <a:rPr lang="en-GB" sz="2000" dirty="0">
                <a:solidFill>
                  <a:srgbClr val="000000"/>
                </a:solidFill>
                <a:latin typeface="SassoonPrimaryInfant" pitchFamily="2" charset="0"/>
              </a:rPr>
              <a:t>in and out of the classroom. </a:t>
            </a:r>
          </a:p>
          <a:p>
            <a:r>
              <a:rPr lang="en-GB" sz="2000" dirty="0">
                <a:solidFill>
                  <a:srgbClr val="000000"/>
                </a:solidFill>
                <a:latin typeface="SassoonPrimaryInfant" pitchFamily="2" charset="0"/>
              </a:rPr>
              <a:t>You try your best in EVERYTHING you do and persevere.</a:t>
            </a:r>
          </a:p>
          <a:p>
            <a:r>
              <a:rPr lang="en-GB" sz="2000" dirty="0">
                <a:solidFill>
                  <a:srgbClr val="000000"/>
                </a:solidFill>
                <a:latin typeface="SassoonPrimaryInfant" pitchFamily="2" charset="0"/>
              </a:rPr>
              <a:t>You understand that mistakes are accepted and it is ok to ask for help when needed. </a:t>
            </a:r>
          </a:p>
          <a:p>
            <a:r>
              <a:rPr lang="en-GB" sz="2000" dirty="0">
                <a:solidFill>
                  <a:srgbClr val="000000"/>
                </a:solidFill>
                <a:latin typeface="SassoonPrimaryInfant" pitchFamily="2" charset="0"/>
              </a:rPr>
              <a:t>You support one another whether it be academically or socially.</a:t>
            </a:r>
          </a:p>
          <a:p>
            <a:r>
              <a:rPr lang="en-GB" sz="2000" dirty="0">
                <a:solidFill>
                  <a:srgbClr val="000000"/>
                </a:solidFill>
                <a:latin typeface="SassoonPrimaryInfant" pitchFamily="2" charset="0"/>
              </a:rPr>
              <a:t>Be KIND.</a:t>
            </a:r>
          </a:p>
          <a:p>
            <a:r>
              <a:rPr lang="en-GB" sz="2000" dirty="0">
                <a:solidFill>
                  <a:srgbClr val="000000"/>
                </a:solidFill>
                <a:latin typeface="SassoonPrimaryInfant" pitchFamily="2" charset="0"/>
              </a:rPr>
              <a:t>Apply the school values to all that you do…</a:t>
            </a:r>
          </a:p>
          <a:p>
            <a:pPr marL="0" indent="0">
              <a:buNone/>
            </a:pPr>
            <a:r>
              <a:rPr lang="en-GB" sz="2000" dirty="0">
                <a:solidFill>
                  <a:srgbClr val="000000"/>
                </a:solidFill>
                <a:latin typeface="SassoonPrimaryInfant" pitchFamily="2" charset="0"/>
              </a:rPr>
              <a:t>Respect, perseverance, independence, compassion, honesty, positivity</a:t>
            </a:r>
          </a:p>
          <a:p>
            <a:endParaRPr lang="en-GB" sz="1700" dirty="0">
              <a:solidFill>
                <a:srgbClr val="000000"/>
              </a:solidFill>
            </a:endParaRPr>
          </a:p>
          <a:p>
            <a:endParaRPr lang="en-GB" sz="1700" dirty="0">
              <a:solidFill>
                <a:srgbClr val="000000"/>
              </a:solidFill>
            </a:endParaRPr>
          </a:p>
          <a:p>
            <a:endParaRPr lang="en-GB" sz="1700" dirty="0">
              <a:solidFill>
                <a:srgbClr val="000000"/>
              </a:solidFill>
            </a:endParaRPr>
          </a:p>
        </p:txBody>
      </p:sp>
      <p:sp>
        <p:nvSpPr>
          <p:cNvPr id="2" name="TextBox 1">
            <a:extLst>
              <a:ext uri="{FF2B5EF4-FFF2-40B4-BE49-F238E27FC236}">
                <a16:creationId xmlns:a16="http://schemas.microsoft.com/office/drawing/2014/main" id="{06D6DFC7-F741-4049-95CD-C586DFFCBF7C}"/>
              </a:ext>
            </a:extLst>
          </p:cNvPr>
          <p:cNvSpPr txBox="1"/>
          <p:nvPr/>
        </p:nvSpPr>
        <p:spPr>
          <a:xfrm>
            <a:off x="309717" y="2920181"/>
            <a:ext cx="4218039" cy="769441"/>
          </a:xfrm>
          <a:prstGeom prst="rect">
            <a:avLst/>
          </a:prstGeom>
          <a:noFill/>
        </p:spPr>
        <p:txBody>
          <a:bodyPr wrap="square" rtlCol="0">
            <a:spAutoFit/>
          </a:bodyPr>
          <a:lstStyle/>
          <a:p>
            <a:pPr algn="ctr"/>
            <a:r>
              <a:rPr lang="en-GB" sz="4400" b="1" dirty="0">
                <a:solidFill>
                  <a:schemeClr val="bg1"/>
                </a:solidFill>
                <a:latin typeface="SassoonPrimaryInfant" pitchFamily="2" charset="0"/>
                <a:cs typeface="Cavolini" panose="03000502040302020204" pitchFamily="66" charset="0"/>
              </a:rPr>
              <a:t>Expectations</a:t>
            </a:r>
          </a:p>
        </p:txBody>
      </p:sp>
    </p:spTree>
    <p:extLst>
      <p:ext uri="{BB962C8B-B14F-4D97-AF65-F5344CB8AC3E}">
        <p14:creationId xmlns:p14="http://schemas.microsoft.com/office/powerpoint/2010/main" val="3097187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39EFD-3D7D-4F0A-A9AF-2BCC8B7B34D8}"/>
              </a:ext>
            </a:extLst>
          </p:cNvPr>
          <p:cNvSpPr>
            <a:spLocks noGrp="1"/>
          </p:cNvSpPr>
          <p:nvPr>
            <p:ph type="title"/>
          </p:nvPr>
        </p:nvSpPr>
        <p:spPr>
          <a:xfrm>
            <a:off x="838200" y="307163"/>
            <a:ext cx="10515600" cy="1085773"/>
          </a:xfrm>
        </p:spPr>
        <p:txBody>
          <a:bodyPr>
            <a:normAutofit/>
          </a:bodyPr>
          <a:lstStyle/>
          <a:p>
            <a:pPr algn="ctr"/>
            <a:r>
              <a:rPr lang="en-GB" sz="6000" b="1" dirty="0">
                <a:solidFill>
                  <a:srgbClr val="FF0000"/>
                </a:solidFill>
                <a:latin typeface="AR CARTER" panose="02000000000000000000" pitchFamily="2" charset="0"/>
              </a:rPr>
              <a:t>Theme Overview</a:t>
            </a:r>
          </a:p>
        </p:txBody>
      </p:sp>
      <p:sp>
        <p:nvSpPr>
          <p:cNvPr id="3" name="TextBox 2">
            <a:extLst>
              <a:ext uri="{FF2B5EF4-FFF2-40B4-BE49-F238E27FC236}">
                <a16:creationId xmlns:a16="http://schemas.microsoft.com/office/drawing/2014/main" id="{13E57ECA-6685-433D-A74A-8D04FC37206B}"/>
              </a:ext>
            </a:extLst>
          </p:cNvPr>
          <p:cNvSpPr txBox="1"/>
          <p:nvPr/>
        </p:nvSpPr>
        <p:spPr>
          <a:xfrm>
            <a:off x="1210136" y="1452910"/>
            <a:ext cx="10515600" cy="1015663"/>
          </a:xfrm>
          <a:prstGeom prst="rect">
            <a:avLst/>
          </a:prstGeom>
          <a:noFill/>
        </p:spPr>
        <p:txBody>
          <a:bodyPr wrap="square" rtlCol="0">
            <a:spAutoFit/>
          </a:bodyPr>
          <a:lstStyle/>
          <a:p>
            <a:r>
              <a:rPr lang="en-GB" sz="2000" dirty="0">
                <a:latin typeface="SassoonPrimaryInfant" pitchFamily="2" charset="0"/>
              </a:rPr>
              <a:t>This is an overview of the topics we will be covering throughout the year. </a:t>
            </a:r>
          </a:p>
          <a:p>
            <a:r>
              <a:rPr lang="en-GB" sz="2000" dirty="0">
                <a:latin typeface="SassoonPrimaryInfant" pitchFamily="2" charset="0"/>
              </a:rPr>
              <a:t>However, we do like the children to be involved in the planning process so there may be slight changes depending on their interests. </a:t>
            </a:r>
          </a:p>
        </p:txBody>
      </p:sp>
      <p:graphicFrame>
        <p:nvGraphicFramePr>
          <p:cNvPr id="4" name="Table 3">
            <a:extLst>
              <a:ext uri="{FF2B5EF4-FFF2-40B4-BE49-F238E27FC236}">
                <a16:creationId xmlns:a16="http://schemas.microsoft.com/office/drawing/2014/main" id="{9C00D705-5AAA-4A83-AC78-FCB87614BDEB}"/>
              </a:ext>
            </a:extLst>
          </p:cNvPr>
          <p:cNvGraphicFramePr>
            <a:graphicFrameLocks noGrp="1"/>
          </p:cNvGraphicFramePr>
          <p:nvPr>
            <p:extLst>
              <p:ext uri="{D42A27DB-BD31-4B8C-83A1-F6EECF244321}">
                <p14:modId xmlns:p14="http://schemas.microsoft.com/office/powerpoint/2010/main" val="2931627620"/>
              </p:ext>
            </p:extLst>
          </p:nvPr>
        </p:nvGraphicFramePr>
        <p:xfrm>
          <a:off x="1210136" y="2758748"/>
          <a:ext cx="8127999" cy="32613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763312918"/>
                    </a:ext>
                  </a:extLst>
                </a:gridCol>
                <a:gridCol w="2709333">
                  <a:extLst>
                    <a:ext uri="{9D8B030D-6E8A-4147-A177-3AD203B41FA5}">
                      <a16:colId xmlns:a16="http://schemas.microsoft.com/office/drawing/2014/main" val="3301689276"/>
                    </a:ext>
                  </a:extLst>
                </a:gridCol>
                <a:gridCol w="2709333">
                  <a:extLst>
                    <a:ext uri="{9D8B030D-6E8A-4147-A177-3AD203B41FA5}">
                      <a16:colId xmlns:a16="http://schemas.microsoft.com/office/drawing/2014/main" val="2996713568"/>
                    </a:ext>
                  </a:extLst>
                </a:gridCol>
              </a:tblGrid>
              <a:tr h="370840">
                <a:tc>
                  <a:txBody>
                    <a:bodyPr/>
                    <a:lstStyle/>
                    <a:p>
                      <a:r>
                        <a:rPr lang="en-GB" sz="2800" dirty="0">
                          <a:latin typeface="SassoonPrimaryInfant" pitchFamily="2" charset="0"/>
                        </a:rPr>
                        <a:t>Autumn </a:t>
                      </a:r>
                    </a:p>
                  </a:txBody>
                  <a:tcPr/>
                </a:tc>
                <a:tc>
                  <a:txBody>
                    <a:bodyPr/>
                    <a:lstStyle/>
                    <a:p>
                      <a:r>
                        <a:rPr lang="en-GB" sz="2800" dirty="0">
                          <a:latin typeface="SassoonPrimaryInfant" pitchFamily="2" charset="0"/>
                        </a:rPr>
                        <a:t>Spring</a:t>
                      </a:r>
                    </a:p>
                  </a:txBody>
                  <a:tcPr/>
                </a:tc>
                <a:tc>
                  <a:txBody>
                    <a:bodyPr/>
                    <a:lstStyle/>
                    <a:p>
                      <a:r>
                        <a:rPr lang="en-GB" sz="2800" dirty="0">
                          <a:latin typeface="SassoonPrimaryInfant" pitchFamily="2" charset="0"/>
                        </a:rPr>
                        <a:t>Summer</a:t>
                      </a:r>
                    </a:p>
                  </a:txBody>
                  <a:tcPr/>
                </a:tc>
                <a:extLst>
                  <a:ext uri="{0D108BD9-81ED-4DB2-BD59-A6C34878D82A}">
                    <a16:rowId xmlns:a16="http://schemas.microsoft.com/office/drawing/2014/main" val="1432081823"/>
                  </a:ext>
                </a:extLst>
              </a:tr>
              <a:tr h="640080">
                <a:tc>
                  <a:txBody>
                    <a:bodyPr/>
                    <a:lstStyle/>
                    <a:p>
                      <a:r>
                        <a:rPr lang="en-GB" sz="2800" dirty="0">
                          <a:latin typeface="SassoonPrimaryInfant" pitchFamily="2" charset="0"/>
                        </a:rPr>
                        <a:t>Groovy Greeks</a:t>
                      </a:r>
                    </a:p>
                  </a:txBody>
                  <a:tcPr/>
                </a:tc>
                <a:tc>
                  <a:txBody>
                    <a:bodyPr/>
                    <a:lstStyle/>
                    <a:p>
                      <a:r>
                        <a:rPr lang="en-GB" sz="2800" dirty="0">
                          <a:latin typeface="SassoonPrimaryInfant" pitchFamily="2" charset="0"/>
                        </a:rPr>
                        <a:t>River Deep Mountain High</a:t>
                      </a:r>
                    </a:p>
                  </a:txBody>
                  <a:tcPr/>
                </a:tc>
                <a:tc>
                  <a:txBody>
                    <a:bodyPr/>
                    <a:lstStyle/>
                    <a:p>
                      <a:r>
                        <a:rPr lang="en-GB" sz="2800" dirty="0">
                          <a:latin typeface="SassoonPrimaryInfant" pitchFamily="2" charset="0"/>
                        </a:rPr>
                        <a:t>Living La Vida Loca</a:t>
                      </a:r>
                    </a:p>
                  </a:txBody>
                  <a:tcPr/>
                </a:tc>
                <a:extLst>
                  <a:ext uri="{0D108BD9-81ED-4DB2-BD59-A6C34878D82A}">
                    <a16:rowId xmlns:a16="http://schemas.microsoft.com/office/drawing/2014/main" val="3208660698"/>
                  </a:ext>
                </a:extLst>
              </a:tr>
              <a:tr h="914400">
                <a:tc>
                  <a:txBody>
                    <a:bodyPr/>
                    <a:lstStyle/>
                    <a:p>
                      <a:r>
                        <a:rPr lang="en-GB" sz="2800" dirty="0">
                          <a:latin typeface="SassoonPrimaryInfant" pitchFamily="2" charset="0"/>
                        </a:rPr>
                        <a:t>How has life in Ancient Greece impacted on us today?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latin typeface="SassoonPrimaryInfant" pitchFamily="2" charset="0"/>
                        </a:rPr>
                        <a:t>How are mountains and rivers formed?</a:t>
                      </a:r>
                    </a:p>
                    <a:p>
                      <a:endParaRPr lang="en-GB" sz="2800" dirty="0">
                        <a:latin typeface="SassoonPrimaryInfant" pitchFamily="2" charset="0"/>
                      </a:endParaRPr>
                    </a:p>
                  </a:txBody>
                  <a:tcPr/>
                </a:tc>
                <a:tc>
                  <a:txBody>
                    <a:bodyPr/>
                    <a:lstStyle/>
                    <a:p>
                      <a:r>
                        <a:rPr lang="en-GB" sz="2800" dirty="0">
                          <a:latin typeface="SassoonPrimaryInfant" pitchFamily="2" charset="0"/>
                        </a:rPr>
                        <a:t>How does life in South America compare to life in the UK?</a:t>
                      </a:r>
                    </a:p>
                  </a:txBody>
                  <a:tcPr/>
                </a:tc>
                <a:extLst>
                  <a:ext uri="{0D108BD9-81ED-4DB2-BD59-A6C34878D82A}">
                    <a16:rowId xmlns:a16="http://schemas.microsoft.com/office/drawing/2014/main" val="1754549163"/>
                  </a:ext>
                </a:extLst>
              </a:tr>
            </a:tbl>
          </a:graphicData>
        </a:graphic>
      </p:graphicFrame>
    </p:spTree>
    <p:extLst>
      <p:ext uri="{BB962C8B-B14F-4D97-AF65-F5344CB8AC3E}">
        <p14:creationId xmlns:p14="http://schemas.microsoft.com/office/powerpoint/2010/main" val="2891757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39EFD-3D7D-4F0A-A9AF-2BCC8B7B34D8}"/>
              </a:ext>
            </a:extLst>
          </p:cNvPr>
          <p:cNvSpPr>
            <a:spLocks noGrp="1"/>
          </p:cNvSpPr>
          <p:nvPr>
            <p:ph type="title"/>
          </p:nvPr>
        </p:nvSpPr>
        <p:spPr>
          <a:xfrm>
            <a:off x="5773917" y="377769"/>
            <a:ext cx="5998634" cy="1325563"/>
          </a:xfrm>
        </p:spPr>
        <p:txBody>
          <a:bodyPr>
            <a:normAutofit fontScale="90000"/>
          </a:bodyPr>
          <a:lstStyle/>
          <a:p>
            <a:pPr algn="ctr"/>
            <a:r>
              <a:rPr lang="en-GB" sz="6000" b="1" dirty="0">
                <a:solidFill>
                  <a:srgbClr val="FF0000"/>
                </a:solidFill>
                <a:latin typeface="SassoonPrimaryInfant" pitchFamily="2" charset="0"/>
              </a:rPr>
              <a:t>Groovy Greeks – Key skills</a:t>
            </a:r>
          </a:p>
        </p:txBody>
      </p:sp>
      <p:pic>
        <p:nvPicPr>
          <p:cNvPr id="5" name="Content Placeholder 4">
            <a:extLst>
              <a:ext uri="{FF2B5EF4-FFF2-40B4-BE49-F238E27FC236}">
                <a16:creationId xmlns:a16="http://schemas.microsoft.com/office/drawing/2014/main" id="{25DBB9D4-32CE-4766-A613-C2E887046998}"/>
              </a:ext>
            </a:extLst>
          </p:cNvPr>
          <p:cNvPicPr>
            <a:picLocks noGrp="1" noChangeAspect="1"/>
          </p:cNvPicPr>
          <p:nvPr>
            <p:ph idx="1"/>
          </p:nvPr>
        </p:nvPicPr>
        <p:blipFill rotWithShape="1">
          <a:blip r:embed="rId2"/>
          <a:srcRect l="35990" t="21574" r="36866" b="9254"/>
          <a:stretch/>
        </p:blipFill>
        <p:spPr>
          <a:xfrm>
            <a:off x="100900" y="146115"/>
            <a:ext cx="5404354" cy="6711885"/>
          </a:xfrm>
        </p:spPr>
      </p:pic>
      <p:sp>
        <p:nvSpPr>
          <p:cNvPr id="6" name="TextBox 5">
            <a:extLst>
              <a:ext uri="{FF2B5EF4-FFF2-40B4-BE49-F238E27FC236}">
                <a16:creationId xmlns:a16="http://schemas.microsoft.com/office/drawing/2014/main" id="{33767AD0-1CC7-426C-BCF8-2780E655CF15}"/>
              </a:ext>
            </a:extLst>
          </p:cNvPr>
          <p:cNvSpPr txBox="1"/>
          <p:nvPr/>
        </p:nvSpPr>
        <p:spPr>
          <a:xfrm>
            <a:off x="5773917" y="1944202"/>
            <a:ext cx="5241303" cy="4832092"/>
          </a:xfrm>
          <a:prstGeom prst="rect">
            <a:avLst/>
          </a:prstGeom>
          <a:noFill/>
        </p:spPr>
        <p:txBody>
          <a:bodyPr wrap="square" lIns="91440" tIns="45720" rIns="91440" bIns="45720" rtlCol="0" anchor="t">
            <a:spAutoFit/>
          </a:bodyPr>
          <a:lstStyle/>
          <a:p>
            <a:r>
              <a:rPr lang="en-GB" sz="2400" dirty="0">
                <a:latin typeface="SassoonPrimaryInfant" pitchFamily="2" charset="0"/>
              </a:rPr>
              <a:t>During the Autumn term, our creative curriculum topic will be centered around ‘Ancient Greece’. </a:t>
            </a:r>
          </a:p>
          <a:p>
            <a:r>
              <a:rPr lang="en-GB" sz="2400" dirty="0">
                <a:latin typeface="SassoonPrimaryInfant" pitchFamily="2" charset="0"/>
              </a:rPr>
              <a:t>Here you can see all of the national curriculum skills we will be covering throughout this topic. </a:t>
            </a:r>
          </a:p>
          <a:p>
            <a:endParaRPr lang="en-GB" sz="2400" dirty="0">
              <a:latin typeface="SassoonPrimaryInfant" pitchFamily="2" charset="0"/>
            </a:endParaRPr>
          </a:p>
          <a:p>
            <a:r>
              <a:rPr lang="en-GB" sz="2400" dirty="0">
                <a:latin typeface="SassoonPrimaryInfant" pitchFamily="2" charset="0"/>
              </a:rPr>
              <a:t>Ancient Greece will primarily be History based and in the Spring term we will be covering ‘Rivers and Mountains’ which is primarily geography based to create a balance. </a:t>
            </a:r>
          </a:p>
          <a:p>
            <a:endParaRPr lang="en-GB" sz="2000" dirty="0">
              <a:latin typeface="Segoe Print" panose="02000600000000000000" pitchFamily="2" charset="0"/>
            </a:endParaRPr>
          </a:p>
        </p:txBody>
      </p:sp>
    </p:spTree>
    <p:extLst>
      <p:ext uri="{BB962C8B-B14F-4D97-AF65-F5344CB8AC3E}">
        <p14:creationId xmlns:p14="http://schemas.microsoft.com/office/powerpoint/2010/main" val="2747166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7E648-E16D-45E5-A97F-72854474E7A7}"/>
              </a:ext>
            </a:extLst>
          </p:cNvPr>
          <p:cNvSpPr>
            <a:spLocks noGrp="1"/>
          </p:cNvSpPr>
          <p:nvPr>
            <p:ph type="title"/>
          </p:nvPr>
        </p:nvSpPr>
        <p:spPr/>
        <p:txBody>
          <a:bodyPr>
            <a:normAutofit/>
          </a:bodyPr>
          <a:lstStyle/>
          <a:p>
            <a:pPr algn="ctr"/>
            <a:r>
              <a:rPr lang="en-GB" sz="4800" u="sng" dirty="0">
                <a:solidFill>
                  <a:srgbClr val="FF0000"/>
                </a:solidFill>
                <a:latin typeface="SassoonPrimaryInfant" pitchFamily="2" charset="0"/>
                <a:cs typeface="Cavolini"/>
              </a:rPr>
              <a:t>Weekly timetable</a:t>
            </a:r>
          </a:p>
        </p:txBody>
      </p:sp>
      <p:sp>
        <p:nvSpPr>
          <p:cNvPr id="3" name="Content Placeholder 2">
            <a:extLst>
              <a:ext uri="{FF2B5EF4-FFF2-40B4-BE49-F238E27FC236}">
                <a16:creationId xmlns:a16="http://schemas.microsoft.com/office/drawing/2014/main" id="{3FD5FAE8-110C-4AD1-B338-7458A2EB713A}"/>
              </a:ext>
            </a:extLst>
          </p:cNvPr>
          <p:cNvSpPr>
            <a:spLocks noGrp="1"/>
          </p:cNvSpPr>
          <p:nvPr>
            <p:ph idx="1"/>
          </p:nvPr>
        </p:nvSpPr>
        <p:spPr/>
        <p:txBody>
          <a:bodyPr>
            <a:normAutofit/>
          </a:bodyPr>
          <a:lstStyle/>
          <a:p>
            <a:r>
              <a:rPr lang="en-GB" sz="3600" dirty="0">
                <a:latin typeface="SassoonPrimaryInfant" pitchFamily="2" charset="0"/>
              </a:rPr>
              <a:t>Our aim is to provide a balanced curriculum, however we are mindful that due to the current climate there will be gaps in all children’s learning. </a:t>
            </a:r>
          </a:p>
          <a:p>
            <a:r>
              <a:rPr lang="en-GB" sz="3600" dirty="0">
                <a:latin typeface="SassoonPrimaryInfant" pitchFamily="2" charset="0"/>
              </a:rPr>
              <a:t>We have worked extremely hard in devising a timetable that not only addresses these curriculum needs but also offers a variety of learning. </a:t>
            </a:r>
          </a:p>
          <a:p>
            <a:r>
              <a:rPr lang="en-GB" sz="3600" dirty="0">
                <a:latin typeface="SassoonPrimaryInfant" pitchFamily="2" charset="0"/>
              </a:rPr>
              <a:t>The timetable is a flexible document that will be regularly reviewed in order to suit the children’s needs</a:t>
            </a:r>
            <a:r>
              <a:rPr lang="en-GB" sz="3600" dirty="0">
                <a:latin typeface="Segoe Print" panose="02000600000000000000" pitchFamily="2" charset="0"/>
              </a:rPr>
              <a:t>. </a:t>
            </a:r>
          </a:p>
        </p:txBody>
      </p:sp>
    </p:spTree>
    <p:extLst>
      <p:ext uri="{BB962C8B-B14F-4D97-AF65-F5344CB8AC3E}">
        <p14:creationId xmlns:p14="http://schemas.microsoft.com/office/powerpoint/2010/main" val="3024027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39EFD-3D7D-4F0A-A9AF-2BCC8B7B34D8}"/>
              </a:ext>
            </a:extLst>
          </p:cNvPr>
          <p:cNvSpPr>
            <a:spLocks noGrp="1"/>
          </p:cNvSpPr>
          <p:nvPr>
            <p:ph type="title"/>
          </p:nvPr>
        </p:nvSpPr>
        <p:spPr>
          <a:xfrm>
            <a:off x="2078210" y="201283"/>
            <a:ext cx="7930399" cy="1124280"/>
          </a:xfrm>
        </p:spPr>
        <p:txBody>
          <a:bodyPr>
            <a:normAutofit/>
          </a:bodyPr>
          <a:lstStyle/>
          <a:p>
            <a:pPr algn="ctr"/>
            <a:r>
              <a:rPr lang="en-GB" sz="6000" b="1" dirty="0">
                <a:solidFill>
                  <a:srgbClr val="FF0000"/>
                </a:solidFill>
                <a:latin typeface="SassoonPrimaryInfant" pitchFamily="2" charset="0"/>
              </a:rPr>
              <a:t>Our weekly timetable</a:t>
            </a:r>
          </a:p>
        </p:txBody>
      </p:sp>
      <p:sp>
        <p:nvSpPr>
          <p:cNvPr id="14" name="TextBox 13">
            <a:extLst>
              <a:ext uri="{FF2B5EF4-FFF2-40B4-BE49-F238E27FC236}">
                <a16:creationId xmlns:a16="http://schemas.microsoft.com/office/drawing/2014/main" id="{5C9E7CC6-1356-4CB7-A2CB-4A759BF0DF7A}"/>
              </a:ext>
            </a:extLst>
          </p:cNvPr>
          <p:cNvSpPr txBox="1"/>
          <p:nvPr/>
        </p:nvSpPr>
        <p:spPr>
          <a:xfrm>
            <a:off x="8964706" y="1185786"/>
            <a:ext cx="3024094" cy="5047536"/>
          </a:xfrm>
          <a:prstGeom prst="rect">
            <a:avLst/>
          </a:prstGeom>
          <a:noFill/>
        </p:spPr>
        <p:txBody>
          <a:bodyPr wrap="square" rtlCol="0">
            <a:spAutoFit/>
          </a:bodyPr>
          <a:lstStyle/>
          <a:p>
            <a:r>
              <a:rPr lang="en-GB" sz="1400" b="1" dirty="0">
                <a:latin typeface="SassoonPrimaryInfant" pitchFamily="2" charset="0"/>
              </a:rPr>
              <a:t>This is the weekly timetable for Year 6. English will be taught by Mrs Clay and Maths will be taught by Mrs Medcraft and Mr </a:t>
            </a:r>
            <a:r>
              <a:rPr lang="en-GB" sz="1400" b="1" dirty="0" err="1">
                <a:latin typeface="SassoonPrimaryInfant" pitchFamily="2" charset="0"/>
              </a:rPr>
              <a:t>Lapworth</a:t>
            </a:r>
            <a:r>
              <a:rPr lang="en-GB" sz="1400" b="1" dirty="0">
                <a:latin typeface="SassoonPrimaryInfant" pitchFamily="2" charset="0"/>
              </a:rPr>
              <a:t>. </a:t>
            </a:r>
          </a:p>
          <a:p>
            <a:endParaRPr lang="en-GB" sz="1400" b="1" dirty="0">
              <a:latin typeface="SassoonPrimaryInfant" pitchFamily="2" charset="0"/>
            </a:endParaRPr>
          </a:p>
          <a:p>
            <a:r>
              <a:rPr lang="en-GB" sz="1400" b="1" dirty="0">
                <a:latin typeface="SassoonPrimaryInfant" pitchFamily="2" charset="0"/>
              </a:rPr>
              <a:t>There will however, be weeks where lessons will need to change or move around. </a:t>
            </a:r>
          </a:p>
          <a:p>
            <a:endParaRPr lang="en-GB" sz="1400" b="1" dirty="0">
              <a:latin typeface="SassoonPrimaryInfant" pitchFamily="2" charset="0"/>
            </a:endParaRPr>
          </a:p>
          <a:p>
            <a:r>
              <a:rPr lang="en-GB" sz="1400" b="1" dirty="0">
                <a:latin typeface="SassoonPrimaryInfant" pitchFamily="2" charset="0"/>
              </a:rPr>
              <a:t>RE will be a blocked unit at the end of every half term. </a:t>
            </a:r>
          </a:p>
          <a:p>
            <a:endParaRPr lang="en-GB" sz="1400" b="1" dirty="0">
              <a:latin typeface="SassoonPrimaryInfant" pitchFamily="2" charset="0"/>
            </a:endParaRPr>
          </a:p>
          <a:p>
            <a:r>
              <a:rPr lang="en-GB" sz="1400" b="1" dirty="0">
                <a:latin typeface="SassoonPrimaryInfant" pitchFamily="2" charset="0"/>
              </a:rPr>
              <a:t>Theme lessons will incorporate History, Geography and Music skills. </a:t>
            </a:r>
          </a:p>
          <a:p>
            <a:endParaRPr lang="en-GB" sz="1400" b="1" dirty="0">
              <a:latin typeface="SassoonPrimaryInfant" pitchFamily="2" charset="0"/>
            </a:endParaRPr>
          </a:p>
          <a:p>
            <a:r>
              <a:rPr lang="en-GB" sz="1400" b="1" dirty="0">
                <a:latin typeface="SassoonPrimaryInfant" pitchFamily="2" charset="0"/>
              </a:rPr>
              <a:t>Lessons highlighted ‘Book talk’ will be focused reading sessions looking at vocabulary, writer’s choices and delving deeper into understanding a piece of text. </a:t>
            </a:r>
          </a:p>
          <a:p>
            <a:endParaRPr lang="en-GB" sz="1400" dirty="0">
              <a:latin typeface="Segoe Print" panose="02000600000000000000" pitchFamily="2" charset="0"/>
            </a:endParaRPr>
          </a:p>
        </p:txBody>
      </p:sp>
      <p:sp>
        <p:nvSpPr>
          <p:cNvPr id="3" name="Rectangle 2">
            <a:extLst>
              <a:ext uri="{FF2B5EF4-FFF2-40B4-BE49-F238E27FC236}">
                <a16:creationId xmlns:a16="http://schemas.microsoft.com/office/drawing/2014/main" id="{6F3F9120-2F5F-4E95-AD88-123872F4B6A1}"/>
              </a:ext>
            </a:extLst>
          </p:cNvPr>
          <p:cNvSpPr/>
          <p:nvPr/>
        </p:nvSpPr>
        <p:spPr>
          <a:xfrm>
            <a:off x="469988" y="4026876"/>
            <a:ext cx="724699" cy="3889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EA88621B-92C0-4EEB-BA21-DCC6846CABFB}"/>
              </a:ext>
            </a:extLst>
          </p:cNvPr>
          <p:cNvPicPr>
            <a:picLocks noChangeAspect="1"/>
          </p:cNvPicPr>
          <p:nvPr/>
        </p:nvPicPr>
        <p:blipFill rotWithShape="1">
          <a:blip r:embed="rId2"/>
          <a:srcRect l="11237" t="28817" r="11828" b="12688"/>
          <a:stretch/>
        </p:blipFill>
        <p:spPr>
          <a:xfrm>
            <a:off x="634180" y="1201100"/>
            <a:ext cx="8200104" cy="5032221"/>
          </a:xfrm>
          <a:prstGeom prst="rect">
            <a:avLst/>
          </a:prstGeom>
        </p:spPr>
      </p:pic>
    </p:spTree>
    <p:extLst>
      <p:ext uri="{BB962C8B-B14F-4D97-AF65-F5344CB8AC3E}">
        <p14:creationId xmlns:p14="http://schemas.microsoft.com/office/powerpoint/2010/main" val="4029487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6" name="Table 5">
            <a:extLst>
              <a:ext uri="{FF2B5EF4-FFF2-40B4-BE49-F238E27FC236}">
                <a16:creationId xmlns:a16="http://schemas.microsoft.com/office/drawing/2014/main" id="{6598322E-FB80-4DD3-B3BA-A16158B523D1}"/>
              </a:ext>
            </a:extLst>
          </p:cNvPr>
          <p:cNvGraphicFramePr>
            <a:graphicFrameLocks noGrp="1"/>
          </p:cNvGraphicFramePr>
          <p:nvPr>
            <p:extLst>
              <p:ext uri="{D42A27DB-BD31-4B8C-83A1-F6EECF244321}">
                <p14:modId xmlns:p14="http://schemas.microsoft.com/office/powerpoint/2010/main" val="29865489"/>
              </p:ext>
            </p:extLst>
          </p:nvPr>
        </p:nvGraphicFramePr>
        <p:xfrm>
          <a:off x="914400" y="2542095"/>
          <a:ext cx="5016499" cy="3976690"/>
        </p:xfrm>
        <a:graphic>
          <a:graphicData uri="http://schemas.openxmlformats.org/drawingml/2006/table">
            <a:tbl>
              <a:tblPr firstRow="1" firstCol="1" bandRow="1">
                <a:tableStyleId>{5C22544A-7EE6-4342-B048-85BDC9FD1C3A}</a:tableStyleId>
              </a:tblPr>
              <a:tblGrid>
                <a:gridCol w="1755576">
                  <a:extLst>
                    <a:ext uri="{9D8B030D-6E8A-4147-A177-3AD203B41FA5}">
                      <a16:colId xmlns:a16="http://schemas.microsoft.com/office/drawing/2014/main" val="2856157321"/>
                    </a:ext>
                  </a:extLst>
                </a:gridCol>
                <a:gridCol w="3260923">
                  <a:extLst>
                    <a:ext uri="{9D8B030D-6E8A-4147-A177-3AD203B41FA5}">
                      <a16:colId xmlns:a16="http://schemas.microsoft.com/office/drawing/2014/main" val="3679079475"/>
                    </a:ext>
                  </a:extLst>
                </a:gridCol>
              </a:tblGrid>
              <a:tr h="261001">
                <a:tc gridSpan="2">
                  <a:txBody>
                    <a:bodyPr/>
                    <a:lstStyle/>
                    <a:p>
                      <a:pPr algn="ctr">
                        <a:lnSpc>
                          <a:spcPct val="107000"/>
                        </a:lnSpc>
                        <a:spcAft>
                          <a:spcPts val="800"/>
                        </a:spcAft>
                      </a:pPr>
                      <a:r>
                        <a:rPr lang="en-GB" sz="1400" dirty="0">
                          <a:effectLst/>
                          <a:latin typeface="SassoonPrimaryInfant" pitchFamily="2" charset="0"/>
                          <a:ea typeface="Calibri" panose="020F0502020204030204" pitchFamily="34" charset="0"/>
                          <a:cs typeface="Times New Roman" panose="02020603050405020304" pitchFamily="18" charset="0"/>
                        </a:rPr>
                        <a:t>Year 6</a:t>
                      </a:r>
                    </a:p>
                  </a:txBody>
                  <a:tcPr marL="62559" marR="62559" marT="0" marB="0"/>
                </a:tc>
                <a:tc hMerge="1">
                  <a:txBody>
                    <a:bodyPr/>
                    <a:lstStyle/>
                    <a:p>
                      <a:endParaRPr lang="en-GB"/>
                    </a:p>
                  </a:txBody>
                  <a:tcPr/>
                </a:tc>
                <a:extLst>
                  <a:ext uri="{0D108BD9-81ED-4DB2-BD59-A6C34878D82A}">
                    <a16:rowId xmlns:a16="http://schemas.microsoft.com/office/drawing/2014/main" val="1011253125"/>
                  </a:ext>
                </a:extLst>
              </a:tr>
              <a:tr h="822370">
                <a:tc>
                  <a:txBody>
                    <a:bodyPr/>
                    <a:lstStyle/>
                    <a:p>
                      <a:pPr>
                        <a:lnSpc>
                          <a:spcPct val="107000"/>
                        </a:lnSpc>
                        <a:spcAft>
                          <a:spcPts val="800"/>
                        </a:spcAft>
                      </a:pPr>
                      <a:r>
                        <a:rPr lang="en-GB" sz="1400">
                          <a:effectLst/>
                          <a:latin typeface="SassoonPrimaryInfant" pitchFamily="2" charset="0"/>
                        </a:rPr>
                        <a:t>PE </a:t>
                      </a:r>
                      <a:endParaRPr lang="en-GB" sz="1400">
                        <a:effectLst/>
                        <a:latin typeface="SassoonPrimaryInfant" pitchFamily="2" charset="0"/>
                        <a:ea typeface="Calibri" panose="020F0502020204030204" pitchFamily="34" charset="0"/>
                        <a:cs typeface="Times New Roman" panose="02020603050405020304" pitchFamily="18" charset="0"/>
                      </a:endParaRPr>
                    </a:p>
                  </a:txBody>
                  <a:tcPr marL="62559" marR="62559" marT="0" marB="0"/>
                </a:tc>
                <a:tc>
                  <a:txBody>
                    <a:bodyPr/>
                    <a:lstStyle/>
                    <a:p>
                      <a:pPr>
                        <a:lnSpc>
                          <a:spcPct val="107000"/>
                        </a:lnSpc>
                        <a:spcAft>
                          <a:spcPts val="800"/>
                        </a:spcAft>
                      </a:pPr>
                      <a:r>
                        <a:rPr lang="en-GB" sz="1400" dirty="0">
                          <a:effectLst/>
                          <a:latin typeface="SassoonPrimaryInfant" pitchFamily="2" charset="0"/>
                        </a:rPr>
                        <a:t>PE kits to be worn to school every </a:t>
                      </a:r>
                      <a:r>
                        <a:rPr lang="en-GB" sz="1400" b="1" u="sng" dirty="0">
                          <a:effectLst/>
                          <a:latin typeface="SassoonPrimaryInfant" pitchFamily="2" charset="0"/>
                        </a:rPr>
                        <a:t>Friday</a:t>
                      </a:r>
                    </a:p>
                    <a:p>
                      <a:pPr>
                        <a:lnSpc>
                          <a:spcPct val="107000"/>
                        </a:lnSpc>
                        <a:spcAft>
                          <a:spcPts val="800"/>
                        </a:spcAft>
                      </a:pPr>
                      <a:endParaRPr lang="en-GB" sz="1400" dirty="0">
                        <a:effectLst/>
                        <a:latin typeface="SassoonPrimaryInfant" pitchFamily="2" charset="0"/>
                        <a:ea typeface="Calibri" panose="020F0502020204030204" pitchFamily="34" charset="0"/>
                        <a:cs typeface="Times New Roman" panose="02020603050405020304" pitchFamily="18" charset="0"/>
                      </a:endParaRPr>
                    </a:p>
                  </a:txBody>
                  <a:tcPr marL="62559" marR="62559" marT="0" marB="0"/>
                </a:tc>
                <a:extLst>
                  <a:ext uri="{0D108BD9-81ED-4DB2-BD59-A6C34878D82A}">
                    <a16:rowId xmlns:a16="http://schemas.microsoft.com/office/drawing/2014/main" val="1450499335"/>
                  </a:ext>
                </a:extLst>
              </a:tr>
              <a:tr h="850396">
                <a:tc>
                  <a:txBody>
                    <a:bodyPr/>
                    <a:lstStyle/>
                    <a:p>
                      <a:pPr>
                        <a:lnSpc>
                          <a:spcPct val="107000"/>
                        </a:lnSpc>
                        <a:spcAft>
                          <a:spcPts val="800"/>
                        </a:spcAft>
                      </a:pPr>
                      <a:r>
                        <a:rPr lang="en-GB" sz="1400">
                          <a:effectLst/>
                          <a:latin typeface="SassoonPrimaryInfant" pitchFamily="2" charset="0"/>
                        </a:rPr>
                        <a:t>Spellings</a:t>
                      </a:r>
                      <a:endParaRPr lang="en-GB" sz="1400">
                        <a:effectLst/>
                        <a:latin typeface="SassoonPrimaryInfant" pitchFamily="2" charset="0"/>
                        <a:ea typeface="Calibri" panose="020F0502020204030204" pitchFamily="34" charset="0"/>
                        <a:cs typeface="Times New Roman" panose="02020603050405020304" pitchFamily="18" charset="0"/>
                      </a:endParaRPr>
                    </a:p>
                  </a:txBody>
                  <a:tcPr marL="62559" marR="62559" marT="0" marB="0"/>
                </a:tc>
                <a:tc>
                  <a:txBody>
                    <a:bodyPr/>
                    <a:lstStyle/>
                    <a:p>
                      <a:pPr>
                        <a:lnSpc>
                          <a:spcPct val="107000"/>
                        </a:lnSpc>
                        <a:spcAft>
                          <a:spcPts val="800"/>
                        </a:spcAft>
                      </a:pPr>
                      <a:r>
                        <a:rPr lang="en-GB" sz="1400" dirty="0">
                          <a:effectLst/>
                          <a:latin typeface="SassoonPrimaryInfant" pitchFamily="2" charset="0"/>
                        </a:rPr>
                        <a:t>Spellings to be tested every </a:t>
                      </a:r>
                      <a:r>
                        <a:rPr lang="en-GB" sz="1400" b="1" u="sng" dirty="0">
                          <a:effectLst/>
                          <a:latin typeface="SassoonPrimaryInfant" pitchFamily="2" charset="0"/>
                        </a:rPr>
                        <a:t>Monday. </a:t>
                      </a: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400" u="none" dirty="0">
                          <a:effectLst/>
                          <a:latin typeface="SassoonPrimaryInfant" pitchFamily="2" charset="0"/>
                        </a:rPr>
                        <a:t>Please ensure your child’s pink spelling book is in school every day</a:t>
                      </a:r>
                    </a:p>
                  </a:txBody>
                  <a:tcPr marL="62559" marR="62559" marT="0" marB="0"/>
                </a:tc>
                <a:extLst>
                  <a:ext uri="{0D108BD9-81ED-4DB2-BD59-A6C34878D82A}">
                    <a16:rowId xmlns:a16="http://schemas.microsoft.com/office/drawing/2014/main" val="3222447821"/>
                  </a:ext>
                </a:extLst>
              </a:tr>
              <a:tr h="1299790">
                <a:tc>
                  <a:txBody>
                    <a:bodyPr/>
                    <a:lstStyle/>
                    <a:p>
                      <a:pPr>
                        <a:lnSpc>
                          <a:spcPct val="107000"/>
                        </a:lnSpc>
                        <a:spcAft>
                          <a:spcPts val="800"/>
                        </a:spcAft>
                      </a:pPr>
                      <a:r>
                        <a:rPr lang="en-GB" sz="1400" dirty="0">
                          <a:effectLst/>
                          <a:latin typeface="SassoonPrimaryInfant" pitchFamily="2" charset="0"/>
                        </a:rPr>
                        <a:t>Maths homework</a:t>
                      </a:r>
                      <a:endParaRPr lang="en-GB" sz="1400" dirty="0">
                        <a:effectLst/>
                        <a:latin typeface="SassoonPrimaryInfant" pitchFamily="2" charset="0"/>
                        <a:ea typeface="Calibri" panose="020F0502020204030204" pitchFamily="34" charset="0"/>
                        <a:cs typeface="Times New Roman" panose="02020603050405020304" pitchFamily="18" charset="0"/>
                      </a:endParaRPr>
                    </a:p>
                  </a:txBody>
                  <a:tcPr marL="62559" marR="62559" marT="0" marB="0"/>
                </a:tc>
                <a:tc>
                  <a:txBody>
                    <a:bodyPr/>
                    <a:lstStyle/>
                    <a:p>
                      <a:pPr>
                        <a:lnSpc>
                          <a:spcPct val="107000"/>
                        </a:lnSpc>
                        <a:spcAft>
                          <a:spcPts val="800"/>
                        </a:spcAft>
                      </a:pPr>
                      <a:r>
                        <a:rPr lang="en-GB" sz="1400" dirty="0">
                          <a:effectLst/>
                          <a:latin typeface="SassoonPrimaryInfant" pitchFamily="2" charset="0"/>
                        </a:rPr>
                        <a:t>Maths homework to be brought in every </a:t>
                      </a:r>
                      <a:r>
                        <a:rPr lang="en-GB" sz="1400" b="1" u="sng" dirty="0">
                          <a:effectLst/>
                          <a:latin typeface="SassoonPrimaryInfant" pitchFamily="2" charset="0"/>
                        </a:rPr>
                        <a:t>Wednesday.</a:t>
                      </a:r>
                      <a:r>
                        <a:rPr lang="en-GB" sz="1400" b="1" dirty="0">
                          <a:effectLst/>
                          <a:latin typeface="SassoonPrimaryInfant" pitchFamily="2" charset="0"/>
                        </a:rPr>
                        <a:t> </a:t>
                      </a:r>
                    </a:p>
                    <a:p>
                      <a:pPr>
                        <a:lnSpc>
                          <a:spcPct val="107000"/>
                        </a:lnSpc>
                        <a:spcAft>
                          <a:spcPts val="800"/>
                        </a:spcAft>
                      </a:pPr>
                      <a:r>
                        <a:rPr lang="en-GB" sz="1400" dirty="0">
                          <a:effectLst/>
                          <a:latin typeface="SassoonPrimaryInfant" pitchFamily="2" charset="0"/>
                          <a:ea typeface="Calibri" panose="020F0502020204030204" pitchFamily="34" charset="0"/>
                          <a:cs typeface="Times New Roman" panose="02020603050405020304" pitchFamily="18" charset="0"/>
                        </a:rPr>
                        <a:t>Children will have one week to complete</a:t>
                      </a:r>
                    </a:p>
                  </a:txBody>
                  <a:tcPr marL="62559" marR="62559" marT="0" marB="0"/>
                </a:tc>
                <a:extLst>
                  <a:ext uri="{0D108BD9-81ED-4DB2-BD59-A6C34878D82A}">
                    <a16:rowId xmlns:a16="http://schemas.microsoft.com/office/drawing/2014/main" val="2478653337"/>
                  </a:ext>
                </a:extLst>
              </a:tr>
              <a:tr h="743133">
                <a:tc>
                  <a:txBody>
                    <a:bodyPr/>
                    <a:lstStyle/>
                    <a:p>
                      <a:pPr>
                        <a:lnSpc>
                          <a:spcPct val="107000"/>
                        </a:lnSpc>
                        <a:spcAft>
                          <a:spcPts val="800"/>
                        </a:spcAft>
                      </a:pPr>
                      <a:r>
                        <a:rPr lang="en-GB" sz="1400" dirty="0">
                          <a:effectLst/>
                          <a:latin typeface="SassoonPrimaryInfant" pitchFamily="2" charset="0"/>
                          <a:ea typeface="Calibri" panose="020F0502020204030204" pitchFamily="34" charset="0"/>
                          <a:cs typeface="Times New Roman" panose="02020603050405020304" pitchFamily="18" charset="0"/>
                        </a:rPr>
                        <a:t>Reading</a:t>
                      </a:r>
                    </a:p>
                  </a:txBody>
                  <a:tcPr marL="62559" marR="62559" marT="0" marB="0"/>
                </a:tc>
                <a:tc>
                  <a:txBody>
                    <a:bodyPr/>
                    <a:lstStyle/>
                    <a:p>
                      <a:pPr>
                        <a:lnSpc>
                          <a:spcPct val="107000"/>
                        </a:lnSpc>
                        <a:spcAft>
                          <a:spcPts val="800"/>
                        </a:spcAft>
                      </a:pPr>
                      <a:r>
                        <a:rPr lang="en-GB" sz="1400" dirty="0">
                          <a:effectLst/>
                          <a:latin typeface="SassoonPrimaryInfant" pitchFamily="2" charset="0"/>
                        </a:rPr>
                        <a:t> Children should be reading 10-15 minutes every night. Please ensure you record this in your diary. We will be checking these.</a:t>
                      </a:r>
                      <a:endParaRPr lang="en-GB" sz="1400" dirty="0">
                        <a:effectLst/>
                        <a:latin typeface="SassoonPrimaryInfant" pitchFamily="2" charset="0"/>
                        <a:ea typeface="Calibri" panose="020F0502020204030204" pitchFamily="34" charset="0"/>
                        <a:cs typeface="Times New Roman" panose="02020603050405020304" pitchFamily="18" charset="0"/>
                      </a:endParaRPr>
                    </a:p>
                  </a:txBody>
                  <a:tcPr marL="62559" marR="62559" marT="0" marB="0"/>
                </a:tc>
                <a:extLst>
                  <a:ext uri="{0D108BD9-81ED-4DB2-BD59-A6C34878D82A}">
                    <a16:rowId xmlns:a16="http://schemas.microsoft.com/office/drawing/2014/main" val="3649354231"/>
                  </a:ext>
                </a:extLst>
              </a:tr>
            </a:tbl>
          </a:graphicData>
        </a:graphic>
      </p:graphicFrame>
      <p:sp>
        <p:nvSpPr>
          <p:cNvPr id="2" name="Title 1">
            <a:extLst>
              <a:ext uri="{FF2B5EF4-FFF2-40B4-BE49-F238E27FC236}">
                <a16:creationId xmlns:a16="http://schemas.microsoft.com/office/drawing/2014/main" id="{E3139EFD-3D7D-4F0A-A9AF-2BCC8B7B34D8}"/>
              </a:ext>
            </a:extLst>
          </p:cNvPr>
          <p:cNvSpPr>
            <a:spLocks noGrp="1"/>
          </p:cNvSpPr>
          <p:nvPr>
            <p:ph type="title"/>
          </p:nvPr>
        </p:nvSpPr>
        <p:spPr>
          <a:xfrm>
            <a:off x="1179226" y="826680"/>
            <a:ext cx="9833548" cy="1325563"/>
          </a:xfrm>
        </p:spPr>
        <p:txBody>
          <a:bodyPr>
            <a:normAutofit/>
          </a:bodyPr>
          <a:lstStyle/>
          <a:p>
            <a:pPr algn="ctr"/>
            <a:r>
              <a:rPr lang="en-GB" sz="4000" b="1" dirty="0">
                <a:solidFill>
                  <a:srgbClr val="FFFFFF"/>
                </a:solidFill>
                <a:latin typeface="SassoonPrimaryInfant" pitchFamily="2" charset="0"/>
              </a:rPr>
              <a:t>Key information</a:t>
            </a:r>
          </a:p>
        </p:txBody>
      </p:sp>
      <p:sp>
        <p:nvSpPr>
          <p:cNvPr id="3" name="TextBox 2">
            <a:extLst>
              <a:ext uri="{FF2B5EF4-FFF2-40B4-BE49-F238E27FC236}">
                <a16:creationId xmlns:a16="http://schemas.microsoft.com/office/drawing/2014/main" id="{C20AADF4-8F22-46AB-8D2A-61A9CC263568}"/>
              </a:ext>
            </a:extLst>
          </p:cNvPr>
          <p:cNvSpPr txBox="1"/>
          <p:nvPr/>
        </p:nvSpPr>
        <p:spPr>
          <a:xfrm>
            <a:off x="6548284" y="2760632"/>
            <a:ext cx="4464490" cy="2677656"/>
          </a:xfrm>
          <a:prstGeom prst="rect">
            <a:avLst/>
          </a:prstGeom>
          <a:noFill/>
        </p:spPr>
        <p:txBody>
          <a:bodyPr wrap="square" rtlCol="0">
            <a:spAutoFit/>
          </a:bodyPr>
          <a:lstStyle/>
          <a:p>
            <a:r>
              <a:rPr lang="en-GB" sz="2400" dirty="0">
                <a:latin typeface="SassoonPrimaryInfant" pitchFamily="2" charset="0"/>
                <a:cs typeface="Cavolini" panose="03000502040302020204" pitchFamily="66" charset="0"/>
              </a:rPr>
              <a:t>Don’t forget we will still be doing our reading Olympic awards.</a:t>
            </a:r>
          </a:p>
          <a:p>
            <a:r>
              <a:rPr lang="en-GB" sz="2400" dirty="0">
                <a:latin typeface="SassoonPrimaryInfant" pitchFamily="2" charset="0"/>
                <a:cs typeface="Cavolini" panose="03000502040302020204" pitchFamily="66" charset="0"/>
              </a:rPr>
              <a:t>Every term we will collect in your reading diaries and count up how many times you have read. The more you read the more chances you have in our prize draw</a:t>
            </a:r>
            <a:r>
              <a:rPr lang="en-GB" sz="2000" dirty="0">
                <a:latin typeface="SassoonPrimaryInfant" pitchFamily="2" charset="0"/>
                <a:cs typeface="Cavolini" panose="03000502040302020204" pitchFamily="66" charset="0"/>
              </a:rPr>
              <a:t>!</a:t>
            </a:r>
          </a:p>
        </p:txBody>
      </p:sp>
      <p:sp>
        <p:nvSpPr>
          <p:cNvPr id="8" name="TextBox 7">
            <a:extLst>
              <a:ext uri="{FF2B5EF4-FFF2-40B4-BE49-F238E27FC236}">
                <a16:creationId xmlns:a16="http://schemas.microsoft.com/office/drawing/2014/main" id="{A59C5E50-D7F9-4732-B0D2-0E2D16F97D42}"/>
              </a:ext>
            </a:extLst>
          </p:cNvPr>
          <p:cNvSpPr txBox="1"/>
          <p:nvPr/>
        </p:nvSpPr>
        <p:spPr>
          <a:xfrm>
            <a:off x="6548284" y="5356701"/>
            <a:ext cx="4464490" cy="1200329"/>
          </a:xfrm>
          <a:prstGeom prst="rect">
            <a:avLst/>
          </a:prstGeom>
          <a:noFill/>
        </p:spPr>
        <p:txBody>
          <a:bodyPr wrap="square" rtlCol="0">
            <a:spAutoFit/>
          </a:bodyPr>
          <a:lstStyle/>
          <a:p>
            <a:r>
              <a:rPr lang="en-GB" sz="2400" dirty="0">
                <a:latin typeface="SassoonPrimaryInfant" pitchFamily="2" charset="0"/>
                <a:cs typeface="Cavolini" panose="03000502040302020204" pitchFamily="66" charset="0"/>
              </a:rPr>
              <a:t>There may be times when we set extra English homework other than spellings and reading. </a:t>
            </a:r>
          </a:p>
        </p:txBody>
      </p:sp>
    </p:spTree>
    <p:extLst>
      <p:ext uri="{BB962C8B-B14F-4D97-AF65-F5344CB8AC3E}">
        <p14:creationId xmlns:p14="http://schemas.microsoft.com/office/powerpoint/2010/main" val="293865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57D4A72-F4F1-498A-B083-59E8C50B78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C7FF3303-6FC3-4637-A201-B4CCC1C992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220636" cy="6858000"/>
          </a:xfrm>
          <a:prstGeom prst="rect">
            <a:avLst/>
          </a:prstGeom>
        </p:spPr>
      </p:pic>
      <p:sp>
        <p:nvSpPr>
          <p:cNvPr id="2" name="Title 1">
            <a:extLst>
              <a:ext uri="{FF2B5EF4-FFF2-40B4-BE49-F238E27FC236}">
                <a16:creationId xmlns:a16="http://schemas.microsoft.com/office/drawing/2014/main" id="{E3139EFD-3D7D-4F0A-A9AF-2BCC8B7B34D8}"/>
              </a:ext>
            </a:extLst>
          </p:cNvPr>
          <p:cNvSpPr>
            <a:spLocks noGrp="1"/>
          </p:cNvSpPr>
          <p:nvPr>
            <p:ph type="title"/>
          </p:nvPr>
        </p:nvSpPr>
        <p:spPr>
          <a:xfrm>
            <a:off x="640079" y="2023236"/>
            <a:ext cx="3659777" cy="2820908"/>
          </a:xfrm>
        </p:spPr>
        <p:txBody>
          <a:bodyPr>
            <a:normAutofit/>
          </a:bodyPr>
          <a:lstStyle/>
          <a:p>
            <a:r>
              <a:rPr lang="en-GB" sz="4000" b="1" dirty="0">
                <a:solidFill>
                  <a:srgbClr val="FFFFFF"/>
                </a:solidFill>
                <a:latin typeface="SassoonPrimaryInfant" pitchFamily="2" charset="0"/>
              </a:rPr>
              <a:t>Homework expectations</a:t>
            </a:r>
          </a:p>
        </p:txBody>
      </p:sp>
      <p:graphicFrame>
        <p:nvGraphicFramePr>
          <p:cNvPr id="14" name="Content Placeholder 2">
            <a:extLst>
              <a:ext uri="{FF2B5EF4-FFF2-40B4-BE49-F238E27FC236}">
                <a16:creationId xmlns:a16="http://schemas.microsoft.com/office/drawing/2014/main" id="{A1183942-0CDF-4C7A-A047-3ABE3639199D}"/>
              </a:ext>
            </a:extLst>
          </p:cNvPr>
          <p:cNvGraphicFramePr>
            <a:graphicFrameLocks noGrp="1"/>
          </p:cNvGraphicFramePr>
          <p:nvPr>
            <p:ph idx="1"/>
            <p:extLst>
              <p:ext uri="{D42A27DB-BD31-4B8C-83A1-F6EECF244321}">
                <p14:modId xmlns:p14="http://schemas.microsoft.com/office/powerpoint/2010/main" val="2765594639"/>
              </p:ext>
            </p:extLst>
          </p:nvPr>
        </p:nvGraphicFramePr>
        <p:xfrm>
          <a:off x="6355080" y="955653"/>
          <a:ext cx="5029200" cy="4947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799310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89AE6401BB434DB4AE8E9D6AEDE11D" ma:contentTypeVersion="14" ma:contentTypeDescription="Create a new document." ma:contentTypeScope="" ma:versionID="8d8325c38781c1e5e90d335b35ed4269">
  <xsd:schema xmlns:xsd="http://www.w3.org/2001/XMLSchema" xmlns:xs="http://www.w3.org/2001/XMLSchema" xmlns:p="http://schemas.microsoft.com/office/2006/metadata/properties" xmlns:ns3="eb1c9fd0-7835-4d66-b7f0-d5529e40d243" xmlns:ns4="08b2b7d4-9284-420f-a6ca-710840d80733" targetNamespace="http://schemas.microsoft.com/office/2006/metadata/properties" ma:root="true" ma:fieldsID="73d939a2ed228cff2089221097bb0b0f" ns3:_="" ns4:_="">
    <xsd:import namespace="eb1c9fd0-7835-4d66-b7f0-d5529e40d243"/>
    <xsd:import namespace="08b2b7d4-9284-420f-a6ca-710840d80733"/>
    <xsd:element name="properties">
      <xsd:complexType>
        <xsd:sequence>
          <xsd:element name="documentManagement">
            <xsd:complexType>
              <xsd:all>
                <xsd:element ref="ns3:SharedWithDetails" minOccurs="0"/>
                <xsd:element ref="ns3:SharedWithUsers" minOccurs="0"/>
                <xsd:element ref="ns3:SharingHintHash" minOccurs="0"/>
                <xsd:element ref="ns4:MediaServiceMetadata" minOccurs="0"/>
                <xsd:element ref="ns4:MediaServiceFastMetadata" minOccurs="0"/>
                <xsd:element ref="ns4:MediaServiceDateTaken" minOccurs="0"/>
                <xsd:element ref="ns4:MediaServiceEventHashCode" minOccurs="0"/>
                <xsd:element ref="ns4:MediaServiceGenerationTime" minOccurs="0"/>
                <xsd:element ref="ns4:MediaServiceAutoTags" minOccurs="0"/>
                <xsd:element ref="ns4:MediaServiceOCR" minOccurs="0"/>
                <xsd:element ref="ns4:MediaServiceLocation"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1c9fd0-7835-4d66-b7f0-d5529e40d243" elementFormDefault="qualified">
    <xsd:import namespace="http://schemas.microsoft.com/office/2006/documentManagement/types"/>
    <xsd:import namespace="http://schemas.microsoft.com/office/infopath/2007/PartnerControls"/>
    <xsd:element name="SharedWithDetails" ma:index="8" nillable="true" ma:displayName="Shared With Details" ma:description="" ma:internalName="SharedWithDetails" ma:readOnly="true">
      <xsd:simpleType>
        <xsd:restriction base="dms:Note">
          <xsd:maxLength value="255"/>
        </xsd:restriction>
      </xsd:simpleType>
    </xsd:element>
    <xsd:element name="SharedWithUsers" ma:index="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8b2b7d4-9284-420f-a6ca-710840d80733"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Tags" ma:index="16" nillable="true" ma:displayName="MediaServiceAutoTags"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FF3418-8932-4D84-98FC-1E06353A5DE2}">
  <ds:schemaRefs>
    <ds:schemaRef ds:uri="http://schemas.microsoft.com/sharepoint/v3/contenttype/forms"/>
  </ds:schemaRefs>
</ds:datastoreItem>
</file>

<file path=customXml/itemProps2.xml><?xml version="1.0" encoding="utf-8"?>
<ds:datastoreItem xmlns:ds="http://schemas.openxmlformats.org/officeDocument/2006/customXml" ds:itemID="{770D20E9-7705-4C0D-B28B-1964B003A061}">
  <ds:schemaRefs>
    <ds:schemaRef ds:uri="http://purl.org/dc/terms/"/>
    <ds:schemaRef ds:uri="eb1c9fd0-7835-4d66-b7f0-d5529e40d243"/>
    <ds:schemaRef ds:uri="http://schemas.microsoft.com/office/2006/documentManagement/types"/>
    <ds:schemaRef ds:uri="http://purl.org/dc/dcmitype/"/>
    <ds:schemaRef ds:uri="http://purl.org/dc/elements/1.1/"/>
    <ds:schemaRef ds:uri="http://schemas.microsoft.com/office/2006/metadata/properties"/>
    <ds:schemaRef ds:uri="08b2b7d4-9284-420f-a6ca-710840d80733"/>
    <ds:schemaRef ds:uri="http://schemas.openxmlformats.org/package/2006/metadata/core-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60FE817F-461B-455E-9EEA-2F28D5792B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1c9fd0-7835-4d66-b7f0-d5529e40d243"/>
    <ds:schemaRef ds:uri="08b2b7d4-9284-420f-a6ca-710840d807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242</TotalTime>
  <Words>965</Words>
  <Application>Microsoft Office PowerPoint</Application>
  <PresentationFormat>Widescreen</PresentationFormat>
  <Paragraphs>94</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 CARTER</vt:lpstr>
      <vt:lpstr>Arial</vt:lpstr>
      <vt:lpstr>Calibri</vt:lpstr>
      <vt:lpstr>Calibri Light</vt:lpstr>
      <vt:lpstr>Cavolini</vt:lpstr>
      <vt:lpstr>SassoonPrimaryInfant</vt:lpstr>
      <vt:lpstr>Segoe Print</vt:lpstr>
      <vt:lpstr>Office Theme</vt:lpstr>
      <vt:lpstr>Welcome to Year 6!</vt:lpstr>
      <vt:lpstr>Welcome!</vt:lpstr>
      <vt:lpstr>PowerPoint Presentation</vt:lpstr>
      <vt:lpstr>Theme Overview</vt:lpstr>
      <vt:lpstr>Groovy Greeks – Key skills</vt:lpstr>
      <vt:lpstr>Weekly timetable</vt:lpstr>
      <vt:lpstr>Our weekly timetable</vt:lpstr>
      <vt:lpstr>Key information</vt:lpstr>
      <vt:lpstr>Homework expectations</vt:lpstr>
      <vt:lpstr>Useful information</vt:lpstr>
      <vt:lpstr>Logins to remember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6!</dc:title>
  <dc:creator>Eve Fisher</dc:creator>
  <cp:lastModifiedBy>Eve Medcraft</cp:lastModifiedBy>
  <cp:revision>170</cp:revision>
  <dcterms:created xsi:type="dcterms:W3CDTF">2020-09-07T14:31:29Z</dcterms:created>
  <dcterms:modified xsi:type="dcterms:W3CDTF">2021-09-23T20:39:37Z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0x0101002E89AE6401BB434DB4AE8E9D6AEDE11D</vt:lpwstr>
  </property>
</Properties>
</file>