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13"/>
  </p:notesMasterIdLst>
  <p:sldIdLst>
    <p:sldId id="256" r:id="rId2"/>
    <p:sldId id="257" r:id="rId3"/>
    <p:sldId id="260" r:id="rId4"/>
    <p:sldId id="258" r:id="rId5"/>
    <p:sldId id="261" r:id="rId6"/>
    <p:sldId id="263" r:id="rId7"/>
    <p:sldId id="264" r:id="rId8"/>
    <p:sldId id="267" r:id="rId9"/>
    <p:sldId id="268" r:id="rId10"/>
    <p:sldId id="269" r:id="rId11"/>
    <p:sldId id="259"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7" autoAdjust="0"/>
    <p:restoredTop sz="94694"/>
  </p:normalViewPr>
  <p:slideViewPr>
    <p:cSldViewPr snapToGrid="0">
      <p:cViewPr>
        <p:scale>
          <a:sx n="63" d="100"/>
          <a:sy n="63" d="100"/>
        </p:scale>
        <p:origin x="80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0E7230-AC6D-4E2C-91DD-4DD6F0CF3661}" type="datetimeFigureOut">
              <a:rPr lang="en-GB" smtClean="0"/>
              <a:t>11/07/2023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5615DC-85B1-4242-89EC-11BDFED1E54A}" type="slidenum">
              <a:rPr lang="en-GB" smtClean="0"/>
              <a:t>‹#›</a:t>
            </a:fld>
            <a:endParaRPr lang="en-GB"/>
          </a:p>
        </p:txBody>
      </p:sp>
    </p:spTree>
    <p:extLst>
      <p:ext uri="{BB962C8B-B14F-4D97-AF65-F5344CB8AC3E}">
        <p14:creationId xmlns:p14="http://schemas.microsoft.com/office/powerpoint/2010/main" val="2739961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75615DC-85B1-4242-89EC-11BDFED1E54A}" type="slidenum">
              <a:rPr lang="en-GB" smtClean="0"/>
              <a:t>2</a:t>
            </a:fld>
            <a:endParaRPr lang="en-GB"/>
          </a:p>
        </p:txBody>
      </p:sp>
    </p:spTree>
    <p:extLst>
      <p:ext uri="{BB962C8B-B14F-4D97-AF65-F5344CB8AC3E}">
        <p14:creationId xmlns:p14="http://schemas.microsoft.com/office/powerpoint/2010/main" val="3286006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6D0F569-AC90-44EB-9EF4-4E5C2F5D823C}" type="datetime1">
              <a:rPr lang="en-US" smtClean="0"/>
              <a:t>7/11/2023</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F3450C42-9A0B-4425-92C2-70FCF7C45734}"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3123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BA7D41-E8B7-4A0B-B861-3EC4AE88917D}" type="datetime1">
              <a:rPr lang="en-US" smtClean="0"/>
              <a:t>7/11/2023</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F3450C42-9A0B-4425-92C2-70FCF7C45734}" type="slidenum">
              <a:rPr lang="en-US" smtClean="0"/>
              <a:t>‹#›</a:t>
            </a:fld>
            <a:endParaRPr lang="en-US" dirty="0"/>
          </a:p>
        </p:txBody>
      </p:sp>
    </p:spTree>
    <p:extLst>
      <p:ext uri="{BB962C8B-B14F-4D97-AF65-F5344CB8AC3E}">
        <p14:creationId xmlns:p14="http://schemas.microsoft.com/office/powerpoint/2010/main" val="481237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C34823-0B19-4B4E-A643-7A3B0A3D24D6}" type="datetime1">
              <a:rPr lang="en-US" smtClean="0"/>
              <a:t>7/11/2023</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F3450C42-9A0B-4425-92C2-70FCF7C45734}"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029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2D79EF-17C8-45D8-9866-DAF5723FC604}" type="datetime1">
              <a:rPr lang="en-US" smtClean="0"/>
              <a:t>7/11/2023</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F3450C42-9A0B-4425-92C2-70FCF7C45734}" type="slidenum">
              <a:rPr lang="en-US" smtClean="0"/>
              <a:t>‹#›</a:t>
            </a:fld>
            <a:endParaRPr lang="en-US" dirty="0"/>
          </a:p>
        </p:txBody>
      </p:sp>
    </p:spTree>
    <p:extLst>
      <p:ext uri="{BB962C8B-B14F-4D97-AF65-F5344CB8AC3E}">
        <p14:creationId xmlns:p14="http://schemas.microsoft.com/office/powerpoint/2010/main" val="3907405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FC2ADC-3680-4013-A757-E4663495DB98}" type="datetime1">
              <a:rPr lang="en-US" smtClean="0"/>
              <a:t>7/11/2023</a:t>
            </a:fld>
            <a:endParaRPr lang="en-US" dirty="0"/>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F3450C42-9A0B-4425-92C2-70FCF7C45734}"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6563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51BA94-5DCA-4F19-960F-0FB2BD5EE85A}" type="datetime1">
              <a:rPr lang="en-US" smtClean="0"/>
              <a:t>7/11/2023</a:t>
            </a:fld>
            <a:endParaRPr lang="en-US" dirty="0"/>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7" name="Slide Number Placeholder 6"/>
          <p:cNvSpPr>
            <a:spLocks noGrp="1"/>
          </p:cNvSpPr>
          <p:nvPr>
            <p:ph type="sldNum" sz="quarter" idx="12"/>
          </p:nvPr>
        </p:nvSpPr>
        <p:spPr/>
        <p:txBody>
          <a:bodyPr/>
          <a:lstStyle/>
          <a:p>
            <a:fld id="{F3450C42-9A0B-4425-92C2-70FCF7C45734}" type="slidenum">
              <a:rPr lang="en-US" smtClean="0"/>
              <a:t>‹#›</a:t>
            </a:fld>
            <a:endParaRPr lang="en-US" dirty="0"/>
          </a:p>
        </p:txBody>
      </p:sp>
    </p:spTree>
    <p:extLst>
      <p:ext uri="{BB962C8B-B14F-4D97-AF65-F5344CB8AC3E}">
        <p14:creationId xmlns:p14="http://schemas.microsoft.com/office/powerpoint/2010/main" val="1567455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BED947-38D9-44AC-8B89-E79758333B77}" type="datetime1">
              <a:rPr lang="en-US" smtClean="0"/>
              <a:t>7/11/2023</a:t>
            </a:fld>
            <a:endParaRPr lang="en-US" dirty="0"/>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F3450C42-9A0B-4425-92C2-70FCF7C45734}" type="slidenum">
              <a:rPr lang="en-US" smtClean="0"/>
              <a:t>‹#›</a:t>
            </a:fld>
            <a:endParaRPr lang="en-US" dirty="0"/>
          </a:p>
        </p:txBody>
      </p:sp>
    </p:spTree>
    <p:extLst>
      <p:ext uri="{BB962C8B-B14F-4D97-AF65-F5344CB8AC3E}">
        <p14:creationId xmlns:p14="http://schemas.microsoft.com/office/powerpoint/2010/main" val="1921295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81E23F-BD3C-4F23-B116-2B758120C8AC}" type="datetime1">
              <a:rPr lang="en-US" smtClean="0"/>
              <a:t>7/11/2023</a:t>
            </a:fld>
            <a:endParaRPr lang="en-US" dirty="0"/>
          </a:p>
        </p:txBody>
      </p:sp>
      <p:sp>
        <p:nvSpPr>
          <p:cNvPr id="4" name="Footer Placeholder 3"/>
          <p:cNvSpPr>
            <a:spLocks noGrp="1"/>
          </p:cNvSpPr>
          <p:nvPr>
            <p:ph type="ftr" sz="quarter" idx="11"/>
          </p:nvPr>
        </p:nvSpPr>
        <p:spPr/>
        <p:txBody>
          <a:bodyPr/>
          <a:lstStyle/>
          <a:p>
            <a:r>
              <a:rPr lang="en-US"/>
              <a:t>Sample Footer Text</a:t>
            </a:r>
            <a:endParaRPr lang="en-US" dirty="0"/>
          </a:p>
        </p:txBody>
      </p:sp>
      <p:sp>
        <p:nvSpPr>
          <p:cNvPr id="5" name="Slide Number Placeholder 4"/>
          <p:cNvSpPr>
            <a:spLocks noGrp="1"/>
          </p:cNvSpPr>
          <p:nvPr>
            <p:ph type="sldNum" sz="quarter" idx="12"/>
          </p:nvPr>
        </p:nvSpPr>
        <p:spPr/>
        <p:txBody>
          <a:bodyPr/>
          <a:lstStyle/>
          <a:p>
            <a:fld id="{F3450C42-9A0B-4425-92C2-70FCF7C45734}" type="slidenum">
              <a:rPr lang="en-US" smtClean="0"/>
              <a:t>‹#›</a:t>
            </a:fld>
            <a:endParaRPr lang="en-US" dirty="0"/>
          </a:p>
        </p:txBody>
      </p:sp>
    </p:spTree>
    <p:extLst>
      <p:ext uri="{BB962C8B-B14F-4D97-AF65-F5344CB8AC3E}">
        <p14:creationId xmlns:p14="http://schemas.microsoft.com/office/powerpoint/2010/main" val="3946242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3CFAA9-6D59-4D98-869E-ACBDB83B2CA4}" type="datetime1">
              <a:rPr lang="en-US" smtClean="0"/>
              <a:t>7/11/2023</a:t>
            </a:fld>
            <a:endParaRPr lang="en-US"/>
          </a:p>
        </p:txBody>
      </p:sp>
      <p:sp>
        <p:nvSpPr>
          <p:cNvPr id="3" name="Footer Placeholder 2"/>
          <p:cNvSpPr>
            <a:spLocks noGrp="1"/>
          </p:cNvSpPr>
          <p:nvPr>
            <p:ph type="ftr" sz="quarter" idx="11"/>
          </p:nvPr>
        </p:nvSpPr>
        <p:spPr/>
        <p:txBody>
          <a:bodyPr/>
          <a:lstStyle/>
          <a:p>
            <a:r>
              <a:rPr lang="en-US"/>
              <a:t>Sample Footer Text</a:t>
            </a:r>
            <a:endParaRPr lang="en-US" dirty="0"/>
          </a:p>
        </p:txBody>
      </p:sp>
      <p:sp>
        <p:nvSpPr>
          <p:cNvPr id="4" name="Slide Number Placeholder 3"/>
          <p:cNvSpPr>
            <a:spLocks noGrp="1"/>
          </p:cNvSpPr>
          <p:nvPr>
            <p:ph type="sldNum" sz="quarter" idx="12"/>
          </p:nvPr>
        </p:nvSpPr>
        <p:spPr/>
        <p:txBody>
          <a:bodyPr/>
          <a:lstStyle/>
          <a:p>
            <a:fld id="{F3450C42-9A0B-4425-92C2-70FCF7C45734}" type="slidenum">
              <a:rPr lang="en-US" smtClean="0"/>
              <a:t>‹#›</a:t>
            </a:fld>
            <a:endParaRPr lang="en-US" dirty="0"/>
          </a:p>
        </p:txBody>
      </p:sp>
    </p:spTree>
    <p:extLst>
      <p:ext uri="{BB962C8B-B14F-4D97-AF65-F5344CB8AC3E}">
        <p14:creationId xmlns:p14="http://schemas.microsoft.com/office/powerpoint/2010/main" val="3033795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410804-27E3-430A-BB42-B831260DE39A}" type="datetime1">
              <a:rPr lang="en-US" smtClean="0"/>
              <a:t>7/11/2023</a:t>
            </a:fld>
            <a:endParaRPr lang="en-US" dirty="0"/>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7" name="Slide Number Placeholder 6"/>
          <p:cNvSpPr>
            <a:spLocks noGrp="1"/>
          </p:cNvSpPr>
          <p:nvPr>
            <p:ph type="sldNum" sz="quarter" idx="12"/>
          </p:nvPr>
        </p:nvSpPr>
        <p:spPr/>
        <p:txBody>
          <a:bodyPr/>
          <a:lstStyle/>
          <a:p>
            <a:fld id="{F3450C42-9A0B-4425-92C2-70FCF7C45734}" type="slidenum">
              <a:rPr lang="en-US" smtClean="0"/>
              <a:t>‹#›</a:t>
            </a:fld>
            <a:endParaRPr lang="en-US" dirty="0"/>
          </a:p>
        </p:txBody>
      </p:sp>
    </p:spTree>
    <p:extLst>
      <p:ext uri="{BB962C8B-B14F-4D97-AF65-F5344CB8AC3E}">
        <p14:creationId xmlns:p14="http://schemas.microsoft.com/office/powerpoint/2010/main" val="2115307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0E22DE3-3D1A-4D53-B9A6-6C7463B8C992}" type="datetime1">
              <a:rPr lang="en-US" smtClean="0"/>
              <a:t>7/11/2023</a:t>
            </a:fld>
            <a:endParaRPr lang="en-US" dirty="0"/>
          </a:p>
        </p:txBody>
      </p:sp>
      <p:sp>
        <p:nvSpPr>
          <p:cNvPr id="6" name="Footer Placeholder 5"/>
          <p:cNvSpPr>
            <a:spLocks noGrp="1"/>
          </p:cNvSpPr>
          <p:nvPr>
            <p:ph type="ftr" sz="quarter" idx="11"/>
          </p:nvPr>
        </p:nvSpPr>
        <p:spPr/>
        <p:txBody>
          <a:bodyPr/>
          <a:lstStyle/>
          <a:p>
            <a:r>
              <a:rPr lang="en-US"/>
              <a:t>Sample Footer Text</a:t>
            </a:r>
            <a:endParaRPr lang="en-US" dirty="0"/>
          </a:p>
        </p:txBody>
      </p:sp>
      <p:sp>
        <p:nvSpPr>
          <p:cNvPr id="7" name="Slide Number Placeholder 6"/>
          <p:cNvSpPr>
            <a:spLocks noGrp="1"/>
          </p:cNvSpPr>
          <p:nvPr>
            <p:ph type="sldNum" sz="quarter" idx="12"/>
          </p:nvPr>
        </p:nvSpPr>
        <p:spPr/>
        <p:txBody>
          <a:bodyPr/>
          <a:lstStyle/>
          <a:p>
            <a:fld id="{F3450C42-9A0B-4425-92C2-70FCF7C45734}"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8043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ECD8B30-1B71-45A1-8314-D59C86F581E1}" type="datetime1">
              <a:rPr lang="en-US" smtClean="0"/>
              <a:pPr/>
              <a:t>7/11/2023</a:t>
            </a:fld>
            <a:endParaRPr lang="en-US" b="1"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r>
              <a:rPr lang="en-US"/>
              <a:t>Sample Footer Text</a:t>
            </a:r>
            <a:endParaRPr lang="en-US" b="1"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3450C42-9A0B-4425-92C2-70FCF7C45734}" type="slidenum">
              <a:rPr lang="en-US" smtClean="0"/>
              <a:pPr/>
              <a:t>‹#›</a:t>
            </a:fld>
            <a:endParaRPr lang="en-US" b="1"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5916620"/>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admin@allesley.coventry.sch.u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bbc.co.uk/bitesize/levels/z3g4d2p" TargetMode="External"/><Relationship Id="rId2" Type="http://schemas.openxmlformats.org/officeDocument/2006/relationships/hyperlink" Target="https://home.oxfordowl.co.uk/" TargetMode="External"/><Relationship Id="rId1" Type="http://schemas.openxmlformats.org/officeDocument/2006/relationships/slideLayout" Target="../slideLayouts/slideLayout2.xml"/><Relationship Id="rId4" Type="http://schemas.openxmlformats.org/officeDocument/2006/relationships/hyperlink" Target="https://www.allesleyprimary.co.uk/course/year-on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82F3C-1F7C-E883-F45B-656C3330BFB3}"/>
              </a:ext>
            </a:extLst>
          </p:cNvPr>
          <p:cNvSpPr>
            <a:spLocks noGrp="1"/>
          </p:cNvSpPr>
          <p:nvPr>
            <p:ph type="ctrTitle"/>
          </p:nvPr>
        </p:nvSpPr>
        <p:spPr>
          <a:xfrm>
            <a:off x="0" y="4280107"/>
            <a:ext cx="5331655" cy="2577893"/>
          </a:xfrm>
        </p:spPr>
        <p:txBody>
          <a:bodyPr>
            <a:normAutofit/>
          </a:bodyPr>
          <a:lstStyle/>
          <a:p>
            <a:r>
              <a:rPr lang="en-GB" sz="4200" b="1" dirty="0">
                <a:solidFill>
                  <a:schemeClr val="accent2"/>
                </a:solidFill>
                <a:latin typeface="Arial Nova" panose="020B0504020202020204" pitchFamily="34" charset="0"/>
              </a:rPr>
              <a:t>Welcome to</a:t>
            </a:r>
            <a:br>
              <a:rPr lang="en-GB" sz="4200" b="1" dirty="0">
                <a:solidFill>
                  <a:schemeClr val="accent2"/>
                </a:solidFill>
                <a:latin typeface="Arial Nova" panose="020B0504020202020204" pitchFamily="34" charset="0"/>
              </a:rPr>
            </a:br>
            <a:r>
              <a:rPr lang="en-GB" sz="4200" b="1" dirty="0">
                <a:solidFill>
                  <a:schemeClr val="accent2"/>
                </a:solidFill>
                <a:latin typeface="Arial Nova" panose="020B0504020202020204" pitchFamily="34" charset="0"/>
              </a:rPr>
              <a:t>Year ONE</a:t>
            </a:r>
          </a:p>
        </p:txBody>
      </p:sp>
      <p:pic>
        <p:nvPicPr>
          <p:cNvPr id="1026" name="Picture 2" descr="logo">
            <a:extLst>
              <a:ext uri="{FF2B5EF4-FFF2-40B4-BE49-F238E27FC236}">
                <a16:creationId xmlns:a16="http://schemas.microsoft.com/office/drawing/2014/main" id="{D882A724-8621-B12B-6B64-CD881DC5216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876167" y="3882683"/>
            <a:ext cx="2717470" cy="2717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8033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482F3-74B5-59A1-1CA8-DEC8C758AA01}"/>
              </a:ext>
            </a:extLst>
          </p:cNvPr>
          <p:cNvSpPr>
            <a:spLocks noGrp="1"/>
          </p:cNvSpPr>
          <p:nvPr>
            <p:ph type="title"/>
          </p:nvPr>
        </p:nvSpPr>
        <p:spPr/>
        <p:txBody>
          <a:bodyPr/>
          <a:lstStyle/>
          <a:p>
            <a:pPr algn="ctr"/>
            <a:r>
              <a:rPr lang="en-GB" b="1" dirty="0">
                <a:solidFill>
                  <a:schemeClr val="accent2"/>
                </a:solidFill>
                <a:latin typeface="Abadi Extra Light" panose="020B0204020104020204" pitchFamily="34" charset="0"/>
              </a:rPr>
              <a:t>Practical things</a:t>
            </a:r>
          </a:p>
        </p:txBody>
      </p:sp>
      <p:sp>
        <p:nvSpPr>
          <p:cNvPr id="3" name="Content Placeholder 2">
            <a:extLst>
              <a:ext uri="{FF2B5EF4-FFF2-40B4-BE49-F238E27FC236}">
                <a16:creationId xmlns:a16="http://schemas.microsoft.com/office/drawing/2014/main" id="{B6C2FF00-4861-DF9F-4904-B83836B231EA}"/>
              </a:ext>
            </a:extLst>
          </p:cNvPr>
          <p:cNvSpPr>
            <a:spLocks noGrp="1"/>
          </p:cNvSpPr>
          <p:nvPr>
            <p:ph idx="1"/>
          </p:nvPr>
        </p:nvSpPr>
        <p:spPr>
          <a:xfrm>
            <a:off x="1024128" y="1871003"/>
            <a:ext cx="9720073" cy="4438357"/>
          </a:xfrm>
        </p:spPr>
        <p:txBody>
          <a:bodyPr>
            <a:normAutofit/>
          </a:bodyPr>
          <a:lstStyle/>
          <a:p>
            <a:pPr>
              <a:buFont typeface="Arial" panose="020B0604020202020204" pitchFamily="34" charset="0"/>
              <a:buChar char="•"/>
            </a:pPr>
            <a:r>
              <a:rPr lang="en-GB" sz="2800" b="1" dirty="0">
                <a:latin typeface="Abadi Extra Light" panose="020B0204020104020204" pitchFamily="34" charset="0"/>
              </a:rPr>
              <a:t>Please name uniform, bags and coats (jumpers in particular!)</a:t>
            </a:r>
          </a:p>
          <a:p>
            <a:pPr>
              <a:buFont typeface="Arial" panose="020B0604020202020204" pitchFamily="34" charset="0"/>
              <a:buChar char="•"/>
            </a:pPr>
            <a:r>
              <a:rPr lang="en-GB" sz="2800" b="1" dirty="0">
                <a:latin typeface="Abadi Extra Light" panose="020B0204020104020204" pitchFamily="34" charset="0"/>
              </a:rPr>
              <a:t>Practise tying laces if they have tie up shoes</a:t>
            </a:r>
          </a:p>
          <a:p>
            <a:pPr>
              <a:buFont typeface="Arial" panose="020B0604020202020204" pitchFamily="34" charset="0"/>
              <a:buChar char="•"/>
            </a:pPr>
            <a:r>
              <a:rPr lang="en-GB" sz="2800" b="1" dirty="0">
                <a:latin typeface="Abadi Extra Light" panose="020B0204020104020204" pitchFamily="34" charset="0"/>
              </a:rPr>
              <a:t>School lunches – use of cutlery and sitting at a table </a:t>
            </a:r>
          </a:p>
          <a:p>
            <a:endParaRPr lang="en-GB" sz="2800" b="1" dirty="0">
              <a:latin typeface="Abadi Extra Light" panose="020B0204020104020204" pitchFamily="34" charset="0"/>
            </a:endParaRPr>
          </a:p>
          <a:p>
            <a:r>
              <a:rPr lang="en-GB" sz="2800" b="1" dirty="0">
                <a:latin typeface="Abadi Extra Light" panose="020B0204020104020204" pitchFamily="34" charset="0"/>
              </a:rPr>
              <a:t>Getting in touch with us:   </a:t>
            </a:r>
          </a:p>
          <a:p>
            <a:pPr>
              <a:buFont typeface="Arial" panose="020B0604020202020204" pitchFamily="34" charset="0"/>
              <a:buChar char="•"/>
            </a:pPr>
            <a:r>
              <a:rPr lang="en-GB" sz="2800" b="1" dirty="0">
                <a:latin typeface="Abadi Extra Light" panose="020B0204020104020204" pitchFamily="34" charset="0"/>
              </a:rPr>
              <a:t>See us on the playground</a:t>
            </a:r>
          </a:p>
          <a:p>
            <a:pPr>
              <a:buFont typeface="Arial" panose="020B0604020202020204" pitchFamily="34" charset="0"/>
              <a:buChar char="•"/>
            </a:pPr>
            <a:r>
              <a:rPr lang="en-GB" sz="2800" b="1" dirty="0">
                <a:latin typeface="Abadi Extra Light" panose="020B0204020104020204" pitchFamily="34" charset="0"/>
                <a:hlinkClick r:id="rId2"/>
              </a:rPr>
              <a:t>admin@allesley.coventry.sch.uk</a:t>
            </a:r>
            <a:endParaRPr lang="en-GB" sz="2800" b="1" dirty="0">
              <a:latin typeface="Abadi Extra Light" panose="020B0204020104020204" pitchFamily="34" charset="0"/>
            </a:endParaRPr>
          </a:p>
          <a:p>
            <a:pPr>
              <a:buFont typeface="Arial" panose="020B0604020202020204" pitchFamily="34" charset="0"/>
              <a:buChar char="•"/>
            </a:pPr>
            <a:r>
              <a:rPr lang="en-GB" sz="2800" b="1" dirty="0">
                <a:latin typeface="Abadi Extra Light" panose="020B0204020104020204" pitchFamily="34" charset="0"/>
              </a:rPr>
              <a:t>Phone</a:t>
            </a:r>
          </a:p>
          <a:p>
            <a:endParaRPr lang="en-GB" dirty="0"/>
          </a:p>
        </p:txBody>
      </p:sp>
    </p:spTree>
    <p:extLst>
      <p:ext uri="{BB962C8B-B14F-4D97-AF65-F5344CB8AC3E}">
        <p14:creationId xmlns:p14="http://schemas.microsoft.com/office/powerpoint/2010/main" val="118602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0890D-C82B-E702-9CE3-D78A88E2EF19}"/>
              </a:ext>
            </a:extLst>
          </p:cNvPr>
          <p:cNvSpPr>
            <a:spLocks noGrp="1"/>
          </p:cNvSpPr>
          <p:nvPr>
            <p:ph type="title"/>
          </p:nvPr>
        </p:nvSpPr>
        <p:spPr/>
        <p:txBody>
          <a:bodyPr/>
          <a:lstStyle/>
          <a:p>
            <a:r>
              <a:rPr lang="en-GB" dirty="0">
                <a:solidFill>
                  <a:schemeClr val="accent1"/>
                </a:solidFill>
              </a:rPr>
              <a:t>Useful websites</a:t>
            </a:r>
          </a:p>
        </p:txBody>
      </p:sp>
      <p:sp>
        <p:nvSpPr>
          <p:cNvPr id="3" name="Content Placeholder 2">
            <a:extLst>
              <a:ext uri="{FF2B5EF4-FFF2-40B4-BE49-F238E27FC236}">
                <a16:creationId xmlns:a16="http://schemas.microsoft.com/office/drawing/2014/main" id="{BE6A7EBB-5942-D5EA-EFE7-465561103DD6}"/>
              </a:ext>
            </a:extLst>
          </p:cNvPr>
          <p:cNvSpPr>
            <a:spLocks noGrp="1"/>
          </p:cNvSpPr>
          <p:nvPr>
            <p:ph idx="1"/>
          </p:nvPr>
        </p:nvSpPr>
        <p:spPr>
          <a:xfrm>
            <a:off x="1024127" y="1934308"/>
            <a:ext cx="9720073" cy="4023360"/>
          </a:xfrm>
        </p:spPr>
        <p:txBody>
          <a:bodyPr>
            <a:normAutofit fontScale="85000" lnSpcReduction="20000"/>
          </a:bodyPr>
          <a:lstStyle/>
          <a:p>
            <a:pPr>
              <a:buFont typeface="Arial" panose="020B0604020202020204" pitchFamily="34" charset="0"/>
              <a:buChar char="•"/>
            </a:pPr>
            <a:r>
              <a:rPr lang="en-GB" sz="2800" b="1" dirty="0">
                <a:latin typeface="Abadi Extra Light" panose="020B0204020104020204" pitchFamily="34" charset="0"/>
                <a:hlinkClick r:id="rId2"/>
              </a:rPr>
              <a:t>https://home.oxfordowl.co.uk/</a:t>
            </a:r>
            <a:endParaRPr lang="en-GB" sz="2800" b="1" dirty="0">
              <a:latin typeface="Abadi Extra Light" panose="020B0204020104020204" pitchFamily="34" charset="0"/>
            </a:endParaRPr>
          </a:p>
          <a:p>
            <a:pPr>
              <a:buFont typeface="Arial" panose="020B0604020202020204" pitchFamily="34" charset="0"/>
              <a:buChar char="•"/>
            </a:pPr>
            <a:endParaRPr lang="en-GB" sz="2800" b="1" dirty="0">
              <a:latin typeface="Abadi Extra Light" panose="020B0204020104020204" pitchFamily="34" charset="0"/>
            </a:endParaRPr>
          </a:p>
          <a:p>
            <a:pPr>
              <a:buFont typeface="Arial" panose="020B0604020202020204" pitchFamily="34" charset="0"/>
              <a:buChar char="•"/>
            </a:pPr>
            <a:r>
              <a:rPr lang="en-GB" sz="2800" b="1" dirty="0">
                <a:latin typeface="Abadi Extra Light" panose="020B0204020104020204" pitchFamily="34" charset="0"/>
                <a:hlinkClick r:id="rId3"/>
              </a:rPr>
              <a:t>https://www.bbc.co.uk/bitesize/levels/z3g4d2p</a:t>
            </a:r>
            <a:r>
              <a:rPr lang="en-GB" sz="2800" b="1" dirty="0">
                <a:latin typeface="Abadi Extra Light" panose="020B0204020104020204" pitchFamily="34" charset="0"/>
              </a:rPr>
              <a:t> - choose Year 1</a:t>
            </a:r>
          </a:p>
          <a:p>
            <a:pPr>
              <a:buFont typeface="Arial" panose="020B0604020202020204" pitchFamily="34" charset="0"/>
              <a:buChar char="•"/>
            </a:pPr>
            <a:endParaRPr lang="en-GB" sz="2800" b="1" dirty="0">
              <a:latin typeface="Abadi Extra Light" panose="020B0204020104020204" pitchFamily="34" charset="0"/>
            </a:endParaRPr>
          </a:p>
          <a:p>
            <a:pPr>
              <a:buFont typeface="Arial" panose="020B0604020202020204" pitchFamily="34" charset="0"/>
              <a:buChar char="•"/>
            </a:pPr>
            <a:r>
              <a:rPr lang="en-GB" sz="2800" b="1" dirty="0">
                <a:latin typeface="Abadi Extra Light" panose="020B0204020104020204" pitchFamily="34" charset="0"/>
                <a:hlinkClick r:id="rId4"/>
              </a:rPr>
              <a:t>https://www.allesleyprimary.co.uk/course/year-one/</a:t>
            </a:r>
            <a:r>
              <a:rPr lang="en-GB" sz="2800" b="1" dirty="0">
                <a:latin typeface="Abadi Extra Light" panose="020B0204020104020204" pitchFamily="34" charset="0"/>
              </a:rPr>
              <a:t> </a:t>
            </a:r>
          </a:p>
          <a:p>
            <a:pPr>
              <a:buFont typeface="Arial" panose="020B0604020202020204" pitchFamily="34" charset="0"/>
              <a:buChar char="•"/>
            </a:pPr>
            <a:endParaRPr lang="en-GB" sz="2800" b="1" dirty="0">
              <a:latin typeface="Abadi Extra Light" panose="020B0204020104020204" pitchFamily="34" charset="0"/>
            </a:endParaRPr>
          </a:p>
          <a:p>
            <a:pPr>
              <a:buFont typeface="Arial" panose="020B0604020202020204" pitchFamily="34" charset="0"/>
              <a:buChar char="•"/>
            </a:pPr>
            <a:r>
              <a:rPr lang="en-GB" sz="2800" b="1" dirty="0">
                <a:latin typeface="Abadi Extra Light" panose="020B0204020104020204" pitchFamily="34" charset="0"/>
              </a:rPr>
              <a:t>Top marks website – online educational games.</a:t>
            </a:r>
          </a:p>
          <a:p>
            <a:endParaRPr lang="en-GB" dirty="0"/>
          </a:p>
          <a:p>
            <a:pPr algn="ctr"/>
            <a:r>
              <a:rPr lang="en-GB" sz="3600" b="1" dirty="0">
                <a:latin typeface="Abadi Extra Light" panose="020B0204020104020204" pitchFamily="34" charset="0"/>
              </a:rPr>
              <a:t>Thank you so much for coming</a:t>
            </a:r>
          </a:p>
        </p:txBody>
      </p:sp>
    </p:spTree>
    <p:extLst>
      <p:ext uri="{BB962C8B-B14F-4D97-AF65-F5344CB8AC3E}">
        <p14:creationId xmlns:p14="http://schemas.microsoft.com/office/powerpoint/2010/main" val="1368516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BA18F-9B85-589A-C2C7-429A2BB39164}"/>
              </a:ext>
            </a:extLst>
          </p:cNvPr>
          <p:cNvSpPr>
            <a:spLocks noGrp="1"/>
          </p:cNvSpPr>
          <p:nvPr>
            <p:ph type="title"/>
          </p:nvPr>
        </p:nvSpPr>
        <p:spPr>
          <a:xfrm>
            <a:off x="838200" y="365125"/>
            <a:ext cx="10515600" cy="1823439"/>
          </a:xfrm>
        </p:spPr>
        <p:txBody>
          <a:bodyPr>
            <a:normAutofit/>
          </a:bodyPr>
          <a:lstStyle/>
          <a:p>
            <a:pPr algn="ctr"/>
            <a:r>
              <a:rPr lang="en-GB" sz="6000" b="1" dirty="0">
                <a:solidFill>
                  <a:schemeClr val="accent2"/>
                </a:solidFill>
                <a:latin typeface="Abadi Extra Light" panose="020B0204020104020204" pitchFamily="34" charset="0"/>
              </a:rPr>
              <a:t>The Year ONE Team</a:t>
            </a:r>
          </a:p>
        </p:txBody>
      </p:sp>
      <p:sp>
        <p:nvSpPr>
          <p:cNvPr id="3" name="Content Placeholder 2">
            <a:extLst>
              <a:ext uri="{FF2B5EF4-FFF2-40B4-BE49-F238E27FC236}">
                <a16:creationId xmlns:a16="http://schemas.microsoft.com/office/drawing/2014/main" id="{DC1FA8F7-9D14-A009-CE36-7764A8C94262}"/>
              </a:ext>
            </a:extLst>
          </p:cNvPr>
          <p:cNvSpPr>
            <a:spLocks noGrp="1"/>
          </p:cNvSpPr>
          <p:nvPr>
            <p:ph idx="1"/>
          </p:nvPr>
        </p:nvSpPr>
        <p:spPr>
          <a:xfrm>
            <a:off x="838200" y="2188564"/>
            <a:ext cx="10515600" cy="3212090"/>
          </a:xfrm>
        </p:spPr>
        <p:txBody>
          <a:bodyPr>
            <a:normAutofit/>
          </a:bodyPr>
          <a:lstStyle/>
          <a:p>
            <a:pPr algn="ctr"/>
            <a:r>
              <a:rPr lang="en-GB" sz="5400" b="1" dirty="0">
                <a:latin typeface="Abadi Extra Light" panose="020B0204020104020204" pitchFamily="34" charset="0"/>
              </a:rPr>
              <a:t>Miss </a:t>
            </a:r>
            <a:r>
              <a:rPr lang="en-GB" sz="5400" b="1" dirty="0" err="1">
                <a:latin typeface="Abadi Extra Light" panose="020B0204020104020204" pitchFamily="34" charset="0"/>
              </a:rPr>
              <a:t>McKelvie</a:t>
            </a:r>
            <a:r>
              <a:rPr lang="en-GB" sz="5400" b="1" dirty="0">
                <a:latin typeface="Abadi Extra Light" panose="020B0204020104020204" pitchFamily="34" charset="0"/>
              </a:rPr>
              <a:t> and Mrs Smith</a:t>
            </a:r>
          </a:p>
          <a:p>
            <a:pPr algn="ctr"/>
            <a:r>
              <a:rPr lang="en-GB" sz="5400" b="1" dirty="0">
                <a:latin typeface="Abadi Extra Light" panose="020B0204020104020204" pitchFamily="34" charset="0"/>
              </a:rPr>
              <a:t>Mr </a:t>
            </a:r>
            <a:r>
              <a:rPr lang="en-GB" sz="5400" b="1" dirty="0" err="1">
                <a:latin typeface="Abadi Extra Light" panose="020B0204020104020204" pitchFamily="34" charset="0"/>
              </a:rPr>
              <a:t>Carpmail</a:t>
            </a:r>
            <a:r>
              <a:rPr lang="en-GB" sz="5400" b="1" dirty="0">
                <a:latin typeface="Abadi Extra Light" panose="020B0204020104020204" pitchFamily="34" charset="0"/>
              </a:rPr>
              <a:t> and Mrs Martin</a:t>
            </a:r>
          </a:p>
        </p:txBody>
      </p:sp>
    </p:spTree>
    <p:extLst>
      <p:ext uri="{BB962C8B-B14F-4D97-AF65-F5344CB8AC3E}">
        <p14:creationId xmlns:p14="http://schemas.microsoft.com/office/powerpoint/2010/main" val="506457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0F43B-8D0C-C4CB-6C9A-D3D1E3BB208A}"/>
              </a:ext>
            </a:extLst>
          </p:cNvPr>
          <p:cNvSpPr>
            <a:spLocks noGrp="1"/>
          </p:cNvSpPr>
          <p:nvPr>
            <p:ph type="title"/>
          </p:nvPr>
        </p:nvSpPr>
        <p:spPr/>
        <p:txBody>
          <a:bodyPr/>
          <a:lstStyle/>
          <a:p>
            <a:pPr algn="ctr"/>
            <a:r>
              <a:rPr lang="en-GB" b="1" dirty="0">
                <a:solidFill>
                  <a:schemeClr val="accent2"/>
                </a:solidFill>
                <a:latin typeface="Abadi Extra Light" panose="020B0204020104020204" pitchFamily="34" charset="0"/>
              </a:rPr>
              <a:t>Transition</a:t>
            </a:r>
          </a:p>
        </p:txBody>
      </p:sp>
      <p:sp>
        <p:nvSpPr>
          <p:cNvPr id="3" name="Content Placeholder 2">
            <a:extLst>
              <a:ext uri="{FF2B5EF4-FFF2-40B4-BE49-F238E27FC236}">
                <a16:creationId xmlns:a16="http://schemas.microsoft.com/office/drawing/2014/main" id="{C0415AF0-6B72-DC55-82C7-E11ECA6BA0C8}"/>
              </a:ext>
            </a:extLst>
          </p:cNvPr>
          <p:cNvSpPr>
            <a:spLocks noGrp="1"/>
          </p:cNvSpPr>
          <p:nvPr>
            <p:ph idx="1"/>
          </p:nvPr>
        </p:nvSpPr>
        <p:spPr>
          <a:xfrm>
            <a:off x="618977" y="1871003"/>
            <a:ext cx="11057207" cy="4438357"/>
          </a:xfrm>
        </p:spPr>
        <p:txBody>
          <a:bodyPr>
            <a:noAutofit/>
          </a:bodyPr>
          <a:lstStyle/>
          <a:p>
            <a:pPr algn="ctr"/>
            <a:r>
              <a:rPr lang="en-GB" sz="2800" b="1" dirty="0">
                <a:latin typeface="Abadi Extra Light" panose="020B0204020104020204" pitchFamily="34" charset="0"/>
              </a:rPr>
              <a:t>Yesterday we had a bit of time to get to know your children during Transition morning.</a:t>
            </a:r>
          </a:p>
          <a:p>
            <a:pPr algn="ctr"/>
            <a:r>
              <a:rPr lang="en-GB" sz="2800" b="1" dirty="0">
                <a:latin typeface="Abadi Extra Light" panose="020B0204020104020204" pitchFamily="34" charset="0"/>
              </a:rPr>
              <a:t>We will continue to talk to their Reception teachers.</a:t>
            </a:r>
          </a:p>
          <a:p>
            <a:pPr algn="ctr"/>
            <a:r>
              <a:rPr lang="en-GB" sz="2800" b="1" dirty="0">
                <a:latin typeface="Abadi Extra Light" panose="020B0204020104020204" pitchFamily="34" charset="0"/>
              </a:rPr>
              <a:t>If there is anything you think we should know; please tell us.</a:t>
            </a:r>
          </a:p>
          <a:p>
            <a:pPr algn="ctr"/>
            <a:endParaRPr lang="en-GB" sz="2800" b="1" dirty="0">
              <a:latin typeface="Abadi Extra Light" panose="020B0204020104020204" pitchFamily="34" charset="0"/>
            </a:endParaRPr>
          </a:p>
          <a:p>
            <a:pPr algn="ctr"/>
            <a:r>
              <a:rPr lang="en-GB" sz="2800" b="1" dirty="0">
                <a:latin typeface="Abadi Extra Light" panose="020B0204020104020204" pitchFamily="34" charset="0"/>
              </a:rPr>
              <a:t>Year One will be a gradual transition from continuous provision (active learning time) to more formal learning (whole class) over the year.  The transition will be led by the children’s needs.  There will be lots of familiarity with Reception routines, such as short bursts of Phonics, Maths, Writing and Reading.</a:t>
            </a:r>
          </a:p>
        </p:txBody>
      </p:sp>
    </p:spTree>
    <p:extLst>
      <p:ext uri="{BB962C8B-B14F-4D97-AF65-F5344CB8AC3E}">
        <p14:creationId xmlns:p14="http://schemas.microsoft.com/office/powerpoint/2010/main" val="40447223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19800-C70E-CEC2-F79C-4B802F760F94}"/>
              </a:ext>
            </a:extLst>
          </p:cNvPr>
          <p:cNvSpPr>
            <a:spLocks noGrp="1"/>
          </p:cNvSpPr>
          <p:nvPr>
            <p:ph type="title"/>
          </p:nvPr>
        </p:nvSpPr>
        <p:spPr/>
        <p:txBody>
          <a:bodyPr/>
          <a:lstStyle/>
          <a:p>
            <a:pPr algn="ctr"/>
            <a:r>
              <a:rPr lang="en-GB" b="1" dirty="0">
                <a:solidFill>
                  <a:schemeClr val="accent2"/>
                </a:solidFill>
                <a:latin typeface="Abadi Extra Light" panose="020B0204020104020204" pitchFamily="34" charset="0"/>
              </a:rPr>
              <a:t>What are we aiming for?</a:t>
            </a:r>
          </a:p>
        </p:txBody>
      </p:sp>
      <p:sp>
        <p:nvSpPr>
          <p:cNvPr id="3" name="Content Placeholder 2">
            <a:extLst>
              <a:ext uri="{FF2B5EF4-FFF2-40B4-BE49-F238E27FC236}">
                <a16:creationId xmlns:a16="http://schemas.microsoft.com/office/drawing/2014/main" id="{0AFE1989-AA6B-A38D-C702-37D38D708562}"/>
              </a:ext>
            </a:extLst>
          </p:cNvPr>
          <p:cNvSpPr>
            <a:spLocks noGrp="1"/>
          </p:cNvSpPr>
          <p:nvPr>
            <p:ph idx="1"/>
          </p:nvPr>
        </p:nvSpPr>
        <p:spPr>
          <a:xfrm>
            <a:off x="1024128" y="1786597"/>
            <a:ext cx="9720073" cy="4522763"/>
          </a:xfrm>
        </p:spPr>
        <p:txBody>
          <a:bodyPr>
            <a:normAutofit lnSpcReduction="10000"/>
          </a:bodyPr>
          <a:lstStyle/>
          <a:p>
            <a:pPr marL="0" indent="0" algn="ctr">
              <a:buNone/>
            </a:pPr>
            <a:r>
              <a:rPr lang="en-GB" sz="4000" b="1" dirty="0">
                <a:latin typeface="Abadi Extra Light" panose="020B0204020104020204" pitchFamily="34" charset="0"/>
              </a:rPr>
              <a:t>Happy Children</a:t>
            </a:r>
          </a:p>
          <a:p>
            <a:pPr marL="0" indent="0" algn="ctr">
              <a:buNone/>
            </a:pPr>
            <a:r>
              <a:rPr lang="en-GB" sz="4000" b="1" dirty="0">
                <a:latin typeface="Abadi Extra Light" panose="020B0204020104020204" pitchFamily="34" charset="0"/>
              </a:rPr>
              <a:t>Hard working children who want to learn</a:t>
            </a:r>
          </a:p>
          <a:p>
            <a:pPr marL="0" indent="0" algn="ctr">
              <a:buNone/>
            </a:pPr>
            <a:r>
              <a:rPr lang="en-GB" sz="4000" b="1" dirty="0">
                <a:latin typeface="Abadi Extra Light" panose="020B0204020104020204" pitchFamily="34" charset="0"/>
              </a:rPr>
              <a:t>Children becoming more independent</a:t>
            </a:r>
          </a:p>
          <a:p>
            <a:pPr marL="0" indent="0" algn="ctr">
              <a:buNone/>
            </a:pPr>
            <a:r>
              <a:rPr lang="en-GB" sz="4000" b="1" dirty="0">
                <a:latin typeface="Abadi Extra Light" panose="020B0204020104020204" pitchFamily="34" charset="0"/>
              </a:rPr>
              <a:t>Progress – Every child is different</a:t>
            </a:r>
          </a:p>
          <a:p>
            <a:pPr marL="0" indent="0" algn="ctr">
              <a:buNone/>
            </a:pPr>
            <a:r>
              <a:rPr lang="en-GB" sz="4000" b="1" dirty="0">
                <a:latin typeface="Abadi Extra Light" panose="020B0204020104020204" pitchFamily="34" charset="0"/>
              </a:rPr>
              <a:t>Embedding our values in our daily learning</a:t>
            </a:r>
          </a:p>
          <a:p>
            <a:pPr marL="0" indent="0" algn="ctr">
              <a:buNone/>
            </a:pPr>
            <a:r>
              <a:rPr lang="en-GB" sz="3200" b="1" dirty="0">
                <a:solidFill>
                  <a:schemeClr val="accent2"/>
                </a:solidFill>
                <a:latin typeface="Abadi Extra Light" panose="020B0204020104020204" pitchFamily="34" charset="0"/>
              </a:rPr>
              <a:t>Honesty, Respect, Compassion, </a:t>
            </a:r>
          </a:p>
          <a:p>
            <a:pPr marL="0" indent="0" algn="ctr">
              <a:buNone/>
            </a:pPr>
            <a:r>
              <a:rPr lang="en-GB" sz="3200" b="1" dirty="0">
                <a:solidFill>
                  <a:schemeClr val="accent2"/>
                </a:solidFill>
                <a:latin typeface="Abadi Extra Light" panose="020B0204020104020204" pitchFamily="34" charset="0"/>
              </a:rPr>
              <a:t>Perseverance, Independence, Positivity</a:t>
            </a:r>
          </a:p>
          <a:p>
            <a:pPr marL="0" indent="0" algn="ctr">
              <a:buNone/>
            </a:pPr>
            <a:endParaRPr lang="en-GB" dirty="0"/>
          </a:p>
        </p:txBody>
      </p:sp>
    </p:spTree>
    <p:extLst>
      <p:ext uri="{BB962C8B-B14F-4D97-AF65-F5344CB8AC3E}">
        <p14:creationId xmlns:p14="http://schemas.microsoft.com/office/powerpoint/2010/main" val="38307031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0CDDD-5CC4-2320-3193-574681081056}"/>
              </a:ext>
            </a:extLst>
          </p:cNvPr>
          <p:cNvSpPr>
            <a:spLocks noGrp="1"/>
          </p:cNvSpPr>
          <p:nvPr>
            <p:ph type="title"/>
          </p:nvPr>
        </p:nvSpPr>
        <p:spPr/>
        <p:txBody>
          <a:bodyPr/>
          <a:lstStyle/>
          <a:p>
            <a:pPr algn="ctr"/>
            <a:r>
              <a:rPr lang="en-GB" b="1" dirty="0">
                <a:solidFill>
                  <a:schemeClr val="accent2"/>
                </a:solidFill>
                <a:latin typeface="Abadi Extra Light" panose="020B0204020104020204" pitchFamily="34" charset="0"/>
              </a:rPr>
              <a:t>Maths</a:t>
            </a:r>
          </a:p>
        </p:txBody>
      </p:sp>
      <p:sp>
        <p:nvSpPr>
          <p:cNvPr id="3" name="Content Placeholder 2">
            <a:extLst>
              <a:ext uri="{FF2B5EF4-FFF2-40B4-BE49-F238E27FC236}">
                <a16:creationId xmlns:a16="http://schemas.microsoft.com/office/drawing/2014/main" id="{96921EC1-5435-88A0-EA21-58A9A6436E3B}"/>
              </a:ext>
            </a:extLst>
          </p:cNvPr>
          <p:cNvSpPr>
            <a:spLocks noGrp="1"/>
          </p:cNvSpPr>
          <p:nvPr>
            <p:ph idx="1"/>
          </p:nvPr>
        </p:nvSpPr>
        <p:spPr>
          <a:xfrm>
            <a:off x="1024128" y="1716259"/>
            <a:ext cx="9720073" cy="4593102"/>
          </a:xfrm>
        </p:spPr>
        <p:txBody>
          <a:bodyPr>
            <a:normAutofit/>
          </a:bodyPr>
          <a:lstStyle/>
          <a:p>
            <a:pPr>
              <a:buFont typeface="Arial" panose="020B0604020202020204" pitchFamily="34" charset="0"/>
              <a:buChar char="•"/>
            </a:pPr>
            <a:r>
              <a:rPr lang="en-GB" sz="2800" b="1" dirty="0">
                <a:latin typeface="Abadi Extra Light" panose="020B0204020104020204" pitchFamily="34" charset="0"/>
              </a:rPr>
              <a:t>Place value to 10, 20 and then 100</a:t>
            </a:r>
          </a:p>
          <a:p>
            <a:pPr>
              <a:buFont typeface="Arial" panose="020B0604020202020204" pitchFamily="34" charset="0"/>
              <a:buChar char="•"/>
            </a:pPr>
            <a:r>
              <a:rPr lang="en-GB" sz="2800" b="1" dirty="0">
                <a:latin typeface="Abadi Extra Light" panose="020B0204020104020204" pitchFamily="34" charset="0"/>
              </a:rPr>
              <a:t>Number bonds to 10 (later to 20)</a:t>
            </a:r>
          </a:p>
          <a:p>
            <a:pPr>
              <a:buFont typeface="Arial" panose="020B0604020202020204" pitchFamily="34" charset="0"/>
              <a:buChar char="•"/>
            </a:pPr>
            <a:r>
              <a:rPr lang="en-GB" sz="2800" b="1" dirty="0">
                <a:latin typeface="Abadi Extra Light" panose="020B0204020104020204" pitchFamily="34" charset="0"/>
              </a:rPr>
              <a:t>Counting in 2s, 5s, 10s</a:t>
            </a:r>
          </a:p>
          <a:p>
            <a:pPr>
              <a:buFont typeface="Arial" panose="020B0604020202020204" pitchFamily="34" charset="0"/>
              <a:buChar char="•"/>
            </a:pPr>
            <a:r>
              <a:rPr lang="en-GB" sz="2800" b="1" dirty="0">
                <a:latin typeface="Abadi Extra Light" panose="020B0204020104020204" pitchFamily="34" charset="0"/>
              </a:rPr>
              <a:t>Multiplication and Division(understanding equal groups and sharing)</a:t>
            </a:r>
          </a:p>
          <a:p>
            <a:pPr>
              <a:buFont typeface="Arial" panose="020B0604020202020204" pitchFamily="34" charset="0"/>
              <a:buChar char="•"/>
            </a:pPr>
            <a:r>
              <a:rPr lang="en-GB" sz="2800" b="1" dirty="0">
                <a:latin typeface="Abadi Extra Light" panose="020B0204020104020204" pitchFamily="34" charset="0"/>
              </a:rPr>
              <a:t>Add and subtract with two 1 digit numbers and then 2 digit numbers</a:t>
            </a:r>
          </a:p>
          <a:p>
            <a:pPr>
              <a:buFont typeface="Arial" panose="020B0604020202020204" pitchFamily="34" charset="0"/>
              <a:buChar char="•"/>
            </a:pPr>
            <a:r>
              <a:rPr lang="en-GB" sz="2800" b="1" dirty="0">
                <a:latin typeface="Abadi Extra Light" panose="020B0204020104020204" pitchFamily="34" charset="0"/>
              </a:rPr>
              <a:t>Fractions (one half and one quarter)</a:t>
            </a:r>
          </a:p>
          <a:p>
            <a:pPr>
              <a:buFont typeface="Arial" panose="020B0604020202020204" pitchFamily="34" charset="0"/>
              <a:buChar char="•"/>
            </a:pPr>
            <a:r>
              <a:rPr lang="en-GB" sz="2800" b="1" dirty="0">
                <a:latin typeface="Abadi Extra Light" panose="020B0204020104020204" pitchFamily="34" charset="0"/>
              </a:rPr>
              <a:t>Telling the time (to the hour and half hour)</a:t>
            </a:r>
          </a:p>
          <a:p>
            <a:pPr>
              <a:buFont typeface="Arial" panose="020B0604020202020204" pitchFamily="34" charset="0"/>
              <a:buChar char="•"/>
            </a:pPr>
            <a:r>
              <a:rPr lang="en-GB" sz="2800" b="1" dirty="0">
                <a:latin typeface="Abadi Extra Light" panose="020B0204020104020204" pitchFamily="34" charset="0"/>
              </a:rPr>
              <a:t>Shape and measure</a:t>
            </a:r>
          </a:p>
        </p:txBody>
      </p:sp>
    </p:spTree>
    <p:extLst>
      <p:ext uri="{BB962C8B-B14F-4D97-AF65-F5344CB8AC3E}">
        <p14:creationId xmlns:p14="http://schemas.microsoft.com/office/powerpoint/2010/main" val="88536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4B714-035D-7F9E-D173-4E9DD65998A0}"/>
              </a:ext>
            </a:extLst>
          </p:cNvPr>
          <p:cNvSpPr>
            <a:spLocks noGrp="1"/>
          </p:cNvSpPr>
          <p:nvPr>
            <p:ph type="title"/>
          </p:nvPr>
        </p:nvSpPr>
        <p:spPr/>
        <p:txBody>
          <a:bodyPr/>
          <a:lstStyle/>
          <a:p>
            <a:pPr algn="ctr"/>
            <a:r>
              <a:rPr lang="en-GB" b="1" dirty="0">
                <a:solidFill>
                  <a:schemeClr val="accent2"/>
                </a:solidFill>
                <a:latin typeface="Abadi Extra Light" panose="020B0204020104020204" pitchFamily="34" charset="0"/>
              </a:rPr>
              <a:t>English</a:t>
            </a:r>
          </a:p>
        </p:txBody>
      </p:sp>
      <p:sp>
        <p:nvSpPr>
          <p:cNvPr id="3" name="Content Placeholder 2">
            <a:extLst>
              <a:ext uri="{FF2B5EF4-FFF2-40B4-BE49-F238E27FC236}">
                <a16:creationId xmlns:a16="http://schemas.microsoft.com/office/drawing/2014/main" id="{55A6309E-2CC1-EEBD-F5DE-5E4CDDF268C7}"/>
              </a:ext>
            </a:extLst>
          </p:cNvPr>
          <p:cNvSpPr>
            <a:spLocks noGrp="1"/>
          </p:cNvSpPr>
          <p:nvPr>
            <p:ph idx="1"/>
          </p:nvPr>
        </p:nvSpPr>
        <p:spPr>
          <a:xfrm>
            <a:off x="815925" y="1772529"/>
            <a:ext cx="10832123" cy="4536831"/>
          </a:xfrm>
        </p:spPr>
        <p:txBody>
          <a:bodyPr>
            <a:normAutofit lnSpcReduction="10000"/>
          </a:bodyPr>
          <a:lstStyle/>
          <a:p>
            <a:r>
              <a:rPr lang="en-GB" sz="2400" b="1" dirty="0">
                <a:latin typeface="Abadi Extra Light" panose="020B0204020104020204" pitchFamily="34" charset="0"/>
              </a:rPr>
              <a:t>In English, the children will continue to work on the phonics they started in Reception. </a:t>
            </a:r>
          </a:p>
          <a:p>
            <a:pPr>
              <a:buFont typeface="Arial" panose="020B0604020202020204" pitchFamily="34" charset="0"/>
              <a:buChar char="•"/>
            </a:pPr>
            <a:r>
              <a:rPr lang="en-GB" sz="2400" b="1" dirty="0">
                <a:latin typeface="Abadi Extra Light" panose="020B0204020104020204" pitchFamily="34" charset="0"/>
              </a:rPr>
              <a:t>Spelling patterns and rules – s / es, prefix un</a:t>
            </a:r>
          </a:p>
          <a:p>
            <a:pPr>
              <a:buFont typeface="Arial" panose="020B0604020202020204" pitchFamily="34" charset="0"/>
              <a:buChar char="•"/>
            </a:pPr>
            <a:r>
              <a:rPr lang="en-GB" sz="2400" b="1" dirty="0">
                <a:latin typeface="Abadi Extra Light" panose="020B0204020104020204" pitchFamily="34" charset="0"/>
              </a:rPr>
              <a:t>Year 1 High Frequency words and Common exception words</a:t>
            </a:r>
          </a:p>
          <a:p>
            <a:pPr>
              <a:buFont typeface="Arial" panose="020B0604020202020204" pitchFamily="34" charset="0"/>
              <a:buChar char="•"/>
            </a:pPr>
            <a:r>
              <a:rPr lang="en-GB" sz="2400" b="1" dirty="0">
                <a:latin typeface="Abadi Extra Light" panose="020B0204020104020204" pitchFamily="34" charset="0"/>
              </a:rPr>
              <a:t>Children will learn to write for a range of purposes including stories, poetry and real events, improving their sentence structure and stamina.</a:t>
            </a:r>
          </a:p>
          <a:p>
            <a:pPr>
              <a:buFont typeface="Arial" panose="020B0604020202020204" pitchFamily="34" charset="0"/>
              <a:buChar char="•"/>
            </a:pPr>
            <a:r>
              <a:rPr lang="en-GB" sz="2400" b="1" dirty="0">
                <a:latin typeface="Abadi Extra Light" panose="020B0204020104020204" pitchFamily="34" charset="0"/>
              </a:rPr>
              <a:t>Grammar – Capital letters, full stops, finger spaces, exclamation and question marks, noun phrases, verbs and adjectives.</a:t>
            </a:r>
          </a:p>
          <a:p>
            <a:pPr>
              <a:buFont typeface="Arial" panose="020B0604020202020204" pitchFamily="34" charset="0"/>
              <a:buChar char="•"/>
            </a:pPr>
            <a:r>
              <a:rPr lang="en-GB" sz="2400" b="1" dirty="0">
                <a:latin typeface="Abadi Extra Light" panose="020B0204020104020204" pitchFamily="34" charset="0"/>
              </a:rPr>
              <a:t>Handwriting – children will continue to develop their handwriting.</a:t>
            </a:r>
          </a:p>
          <a:p>
            <a:pPr>
              <a:buFont typeface="Arial" panose="020B0604020202020204" pitchFamily="34" charset="0"/>
              <a:buChar char="•"/>
            </a:pPr>
            <a:r>
              <a:rPr lang="en-GB" sz="2400" b="1" dirty="0">
                <a:latin typeface="Abadi Extra Light" panose="020B0204020104020204" pitchFamily="34" charset="0"/>
              </a:rPr>
              <a:t>READING – we will endeavour to change reading books once a week.  There will be opportunities in class to read for pleasure, listen to stories and share stories with others through play.</a:t>
            </a:r>
          </a:p>
        </p:txBody>
      </p:sp>
    </p:spTree>
    <p:extLst>
      <p:ext uri="{BB962C8B-B14F-4D97-AF65-F5344CB8AC3E}">
        <p14:creationId xmlns:p14="http://schemas.microsoft.com/office/powerpoint/2010/main" val="1183059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E13E7-B365-8DE3-15F3-ACE664EF54EF}"/>
              </a:ext>
            </a:extLst>
          </p:cNvPr>
          <p:cNvSpPr>
            <a:spLocks noGrp="1"/>
          </p:cNvSpPr>
          <p:nvPr>
            <p:ph type="title"/>
          </p:nvPr>
        </p:nvSpPr>
        <p:spPr/>
        <p:txBody>
          <a:bodyPr/>
          <a:lstStyle/>
          <a:p>
            <a:pPr algn="ctr"/>
            <a:r>
              <a:rPr lang="en-GB" b="1" dirty="0">
                <a:solidFill>
                  <a:schemeClr val="accent2"/>
                </a:solidFill>
                <a:latin typeface="Abadi Extra Light" panose="020B0204020104020204" pitchFamily="34" charset="0"/>
              </a:rPr>
              <a:t>Year ONE is NOT just </a:t>
            </a:r>
            <a:br>
              <a:rPr lang="en-GB" b="1" dirty="0">
                <a:solidFill>
                  <a:schemeClr val="accent2"/>
                </a:solidFill>
                <a:latin typeface="Abadi Extra Light" panose="020B0204020104020204" pitchFamily="34" charset="0"/>
              </a:rPr>
            </a:br>
            <a:r>
              <a:rPr lang="en-GB" b="1" dirty="0">
                <a:solidFill>
                  <a:schemeClr val="accent2"/>
                </a:solidFill>
                <a:latin typeface="Abadi Extra Light" panose="020B0204020104020204" pitchFamily="34" charset="0"/>
              </a:rPr>
              <a:t>English and Maths!</a:t>
            </a:r>
          </a:p>
        </p:txBody>
      </p:sp>
      <p:sp>
        <p:nvSpPr>
          <p:cNvPr id="3" name="Content Placeholder 2">
            <a:extLst>
              <a:ext uri="{FF2B5EF4-FFF2-40B4-BE49-F238E27FC236}">
                <a16:creationId xmlns:a16="http://schemas.microsoft.com/office/drawing/2014/main" id="{7A8509EC-12E5-6B06-9D49-C3F7BA8023E0}"/>
              </a:ext>
            </a:extLst>
          </p:cNvPr>
          <p:cNvSpPr>
            <a:spLocks noGrp="1"/>
          </p:cNvSpPr>
          <p:nvPr>
            <p:ph idx="1"/>
          </p:nvPr>
        </p:nvSpPr>
        <p:spPr>
          <a:xfrm>
            <a:off x="393896" y="2286000"/>
            <a:ext cx="11507372" cy="4023360"/>
          </a:xfrm>
        </p:spPr>
        <p:txBody>
          <a:bodyPr>
            <a:normAutofit/>
          </a:bodyPr>
          <a:lstStyle/>
          <a:p>
            <a:pPr>
              <a:buFont typeface="Arial" panose="020B0604020202020204" pitchFamily="34" charset="0"/>
              <a:buChar char="•"/>
            </a:pPr>
            <a:r>
              <a:rPr lang="en-GB" sz="2800" b="1" dirty="0">
                <a:latin typeface="Abadi Extra Light" panose="020B0204020104020204" pitchFamily="34" charset="0"/>
              </a:rPr>
              <a:t>Themes – ‘</a:t>
            </a:r>
            <a:r>
              <a:rPr lang="en-GB" sz="2400" b="1" dirty="0">
                <a:latin typeface="Abadi Extra Light" panose="020B0204020104020204" pitchFamily="34" charset="0"/>
              </a:rPr>
              <a:t>All Aboard Let’s Go!’ ‘Turrets and Towers’ ‘Roll Up, Roll Up” and “Awesome Allesley’</a:t>
            </a:r>
            <a:endParaRPr lang="en-GB" sz="2800" b="1" dirty="0">
              <a:latin typeface="Abadi Extra Light" panose="020B0204020104020204" pitchFamily="34" charset="0"/>
            </a:endParaRPr>
          </a:p>
          <a:p>
            <a:pPr>
              <a:buFont typeface="Arial" panose="020B0604020202020204" pitchFamily="34" charset="0"/>
              <a:buChar char="•"/>
            </a:pPr>
            <a:r>
              <a:rPr lang="en-GB" sz="2800" b="1" dirty="0">
                <a:latin typeface="Abadi Extra Light" panose="020B0204020104020204" pitchFamily="34" charset="0"/>
              </a:rPr>
              <a:t>Science – Seasons, Animals and Living Things, Plants, Materials</a:t>
            </a:r>
          </a:p>
          <a:p>
            <a:pPr>
              <a:buFont typeface="Arial" panose="020B0604020202020204" pitchFamily="34" charset="0"/>
              <a:buChar char="•"/>
            </a:pPr>
            <a:r>
              <a:rPr lang="en-GB" sz="2800" b="1" dirty="0">
                <a:latin typeface="Abadi Extra Light" panose="020B0204020104020204" pitchFamily="34" charset="0"/>
              </a:rPr>
              <a:t>PSHE, RE, Computing, Art, Music, D&amp;T</a:t>
            </a:r>
          </a:p>
          <a:p>
            <a:pPr>
              <a:buFont typeface="Arial" panose="020B0604020202020204" pitchFamily="34" charset="0"/>
              <a:buChar char="•"/>
            </a:pPr>
            <a:r>
              <a:rPr lang="en-GB" sz="2800" b="1" dirty="0">
                <a:latin typeface="Abadi Extra Light" panose="020B0204020104020204" pitchFamily="34" charset="0"/>
              </a:rPr>
              <a:t>PE and games – PE days will be confirmed soon</a:t>
            </a:r>
          </a:p>
          <a:p>
            <a:pPr>
              <a:buFont typeface="Arial" panose="020B0604020202020204" pitchFamily="34" charset="0"/>
              <a:buChar char="•"/>
            </a:pPr>
            <a:endParaRPr lang="en-GB" sz="2800" b="1" dirty="0">
              <a:latin typeface="Abadi Extra Light" panose="020B0204020104020204" pitchFamily="34" charset="0"/>
            </a:endParaRPr>
          </a:p>
          <a:p>
            <a:pPr>
              <a:buFont typeface="Arial" panose="020B0604020202020204" pitchFamily="34" charset="0"/>
              <a:buChar char="•"/>
            </a:pPr>
            <a:r>
              <a:rPr lang="en-GB" sz="2800" b="1" dirty="0">
                <a:latin typeface="Abadi Extra Light" panose="020B0204020104020204" pitchFamily="34" charset="0"/>
              </a:rPr>
              <a:t>Trips – Warwick castle, Allesley park, Village and woodland walks</a:t>
            </a:r>
          </a:p>
        </p:txBody>
      </p:sp>
    </p:spTree>
    <p:extLst>
      <p:ext uri="{BB962C8B-B14F-4D97-AF65-F5344CB8AC3E}">
        <p14:creationId xmlns:p14="http://schemas.microsoft.com/office/powerpoint/2010/main" val="3873035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ircle(in)">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1BD83-5856-76D1-5704-CBD60E345131}"/>
              </a:ext>
            </a:extLst>
          </p:cNvPr>
          <p:cNvSpPr>
            <a:spLocks noGrp="1"/>
          </p:cNvSpPr>
          <p:nvPr>
            <p:ph type="title"/>
          </p:nvPr>
        </p:nvSpPr>
        <p:spPr/>
        <p:txBody>
          <a:bodyPr/>
          <a:lstStyle/>
          <a:p>
            <a:r>
              <a:rPr lang="en-GB" b="1" dirty="0">
                <a:solidFill>
                  <a:schemeClr val="accent2"/>
                </a:solidFill>
                <a:latin typeface="Abadi Extra Light" panose="020B0204020104020204" pitchFamily="34" charset="0"/>
              </a:rPr>
              <a:t>Spelling and Homework</a:t>
            </a:r>
          </a:p>
        </p:txBody>
      </p:sp>
      <p:sp>
        <p:nvSpPr>
          <p:cNvPr id="3" name="Content Placeholder 2">
            <a:extLst>
              <a:ext uri="{FF2B5EF4-FFF2-40B4-BE49-F238E27FC236}">
                <a16:creationId xmlns:a16="http://schemas.microsoft.com/office/drawing/2014/main" id="{BF340493-2D1D-BBD5-17A8-1ACCC83A3F24}"/>
              </a:ext>
            </a:extLst>
          </p:cNvPr>
          <p:cNvSpPr>
            <a:spLocks noGrp="1"/>
          </p:cNvSpPr>
          <p:nvPr>
            <p:ph idx="1"/>
          </p:nvPr>
        </p:nvSpPr>
        <p:spPr>
          <a:xfrm>
            <a:off x="897519" y="1744394"/>
            <a:ext cx="10510710" cy="4528390"/>
          </a:xfrm>
        </p:spPr>
        <p:txBody>
          <a:bodyPr>
            <a:normAutofit lnSpcReduction="10000"/>
          </a:bodyPr>
          <a:lstStyle/>
          <a:p>
            <a:pPr>
              <a:buFont typeface="Arial" panose="020B0604020202020204" pitchFamily="34" charset="0"/>
              <a:buChar char="•"/>
            </a:pPr>
            <a:r>
              <a:rPr lang="en-GB" sz="2800" b="1" dirty="0">
                <a:latin typeface="Abadi Extra Light" panose="020B0204020104020204" pitchFamily="34" charset="0"/>
              </a:rPr>
              <a:t>Spelling Pattern and Common Exception Words (‘Spelling Checks’ on a Thursday)</a:t>
            </a:r>
          </a:p>
          <a:p>
            <a:pPr>
              <a:buFont typeface="Arial" panose="020B0604020202020204" pitchFamily="34" charset="0"/>
              <a:buChar char="•"/>
            </a:pPr>
            <a:r>
              <a:rPr lang="en-GB" sz="2800" b="1" dirty="0">
                <a:latin typeface="Abadi Extra Light" panose="020B0204020104020204" pitchFamily="34" charset="0"/>
              </a:rPr>
              <a:t>Reading - Please read in short bursts at least 3 times a week – record this in your child’s Reading diary, thank you</a:t>
            </a:r>
          </a:p>
          <a:p>
            <a:pPr>
              <a:buFont typeface="Arial" panose="020B0604020202020204" pitchFamily="34" charset="0"/>
              <a:buChar char="•"/>
            </a:pPr>
            <a:r>
              <a:rPr lang="en-GB" sz="2800" b="1" dirty="0">
                <a:latin typeface="Abadi Extra Light" panose="020B0204020104020204" pitchFamily="34" charset="0"/>
              </a:rPr>
              <a:t>Phonics worksheets – based on sounds they have learnt that week </a:t>
            </a:r>
          </a:p>
          <a:p>
            <a:pPr>
              <a:buFont typeface="Arial" panose="020B0604020202020204" pitchFamily="34" charset="0"/>
              <a:buChar char="•"/>
            </a:pPr>
            <a:r>
              <a:rPr lang="en-GB" sz="2800" b="1" dirty="0">
                <a:latin typeface="Abadi Extra Light" panose="020B0204020104020204" pitchFamily="34" charset="0"/>
              </a:rPr>
              <a:t>Maths - PALS homework - weekly sheet</a:t>
            </a:r>
          </a:p>
          <a:p>
            <a:pPr>
              <a:buFont typeface="Arial" panose="020B0604020202020204" pitchFamily="34" charset="0"/>
              <a:buChar char="•"/>
            </a:pPr>
            <a:r>
              <a:rPr lang="en-GB" sz="2800" b="1" dirty="0">
                <a:latin typeface="Abadi Extra Light" panose="020B0204020104020204" pitchFamily="34" charset="0"/>
              </a:rPr>
              <a:t>Homework is sent home on a Friday (Due back on Thursday)</a:t>
            </a:r>
          </a:p>
          <a:p>
            <a:pPr>
              <a:buFont typeface="Arial" panose="020B0604020202020204" pitchFamily="34" charset="0"/>
              <a:buChar char="•"/>
            </a:pPr>
            <a:r>
              <a:rPr lang="en-GB" sz="2800" b="1" dirty="0">
                <a:latin typeface="Abadi Extra Light" panose="020B0204020104020204" pitchFamily="34" charset="0"/>
              </a:rPr>
              <a:t>In September, we will give the children a </a:t>
            </a:r>
            <a:r>
              <a:rPr lang="en-GB" sz="2800" b="1" dirty="0" err="1">
                <a:latin typeface="Abadi Extra Light" panose="020B0204020104020204" pitchFamily="34" charset="0"/>
              </a:rPr>
              <a:t>Numbots</a:t>
            </a:r>
            <a:r>
              <a:rPr lang="en-GB" sz="2800" b="1" dirty="0">
                <a:latin typeface="Abadi Extra Light" panose="020B0204020104020204" pitchFamily="34" charset="0"/>
              </a:rPr>
              <a:t> login for home.</a:t>
            </a:r>
          </a:p>
          <a:p>
            <a:pPr>
              <a:buFont typeface="Arial" panose="020B0604020202020204" pitchFamily="34" charset="0"/>
              <a:buChar char="•"/>
            </a:pPr>
            <a:r>
              <a:rPr lang="en-GB" sz="2800" b="1" dirty="0">
                <a:latin typeface="Abadi Extra Light" panose="020B0204020104020204" pitchFamily="34" charset="0"/>
              </a:rPr>
              <a:t>Bertie – The class Teddy!!!</a:t>
            </a:r>
          </a:p>
        </p:txBody>
      </p:sp>
    </p:spTree>
    <p:extLst>
      <p:ext uri="{BB962C8B-B14F-4D97-AF65-F5344CB8AC3E}">
        <p14:creationId xmlns:p14="http://schemas.microsoft.com/office/powerpoint/2010/main" val="2665939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FCF56-A44C-11B7-6C04-A4F7F058025E}"/>
              </a:ext>
            </a:extLst>
          </p:cNvPr>
          <p:cNvSpPr>
            <a:spLocks noGrp="1"/>
          </p:cNvSpPr>
          <p:nvPr>
            <p:ph type="title"/>
          </p:nvPr>
        </p:nvSpPr>
        <p:spPr/>
        <p:txBody>
          <a:bodyPr/>
          <a:lstStyle/>
          <a:p>
            <a:pPr algn="ctr"/>
            <a:r>
              <a:rPr lang="en-GB" dirty="0"/>
              <a:t> </a:t>
            </a:r>
            <a:r>
              <a:rPr lang="en-GB" b="1" dirty="0">
                <a:solidFill>
                  <a:schemeClr val="accent2"/>
                </a:solidFill>
                <a:latin typeface="Abadi Extra Light" panose="020B0204020104020204" pitchFamily="34" charset="0"/>
              </a:rPr>
              <a:t>PHONICS SCREENING and assessment</a:t>
            </a:r>
          </a:p>
        </p:txBody>
      </p:sp>
      <p:sp>
        <p:nvSpPr>
          <p:cNvPr id="3" name="Content Placeholder 2">
            <a:extLst>
              <a:ext uri="{FF2B5EF4-FFF2-40B4-BE49-F238E27FC236}">
                <a16:creationId xmlns:a16="http://schemas.microsoft.com/office/drawing/2014/main" id="{F7F318B7-95DA-73FC-BC58-E2163612181B}"/>
              </a:ext>
            </a:extLst>
          </p:cNvPr>
          <p:cNvSpPr>
            <a:spLocks noGrp="1"/>
          </p:cNvSpPr>
          <p:nvPr>
            <p:ph idx="1"/>
          </p:nvPr>
        </p:nvSpPr>
        <p:spPr/>
        <p:txBody>
          <a:bodyPr>
            <a:normAutofit lnSpcReduction="10000"/>
          </a:bodyPr>
          <a:lstStyle/>
          <a:p>
            <a:r>
              <a:rPr lang="en-GB" sz="2400" b="1" dirty="0">
                <a:latin typeface="Abadi Extra Light" panose="020B0204020104020204" pitchFamily="34" charset="0"/>
              </a:rPr>
              <a:t>In June 2024, the children will all take part in the Phonics Screening Check.  At intervals throughout the year, we may send additional resources home with focus work that your child needs support with.</a:t>
            </a:r>
          </a:p>
          <a:p>
            <a:endParaRPr lang="en-GB" sz="2400" b="1" dirty="0">
              <a:latin typeface="Abadi Extra Light" panose="020B0204020104020204" pitchFamily="34" charset="0"/>
            </a:endParaRPr>
          </a:p>
          <a:p>
            <a:r>
              <a:rPr lang="en-GB" sz="2400" b="1" dirty="0">
                <a:latin typeface="Abadi Extra Light" panose="020B0204020104020204" pitchFamily="34" charset="0"/>
              </a:rPr>
              <a:t>All of our Phonics sounds are on Power Points on the Reception and Year 1 class pages on the school website.</a:t>
            </a:r>
          </a:p>
          <a:p>
            <a:endParaRPr lang="en-GB" sz="2400" b="1" dirty="0">
              <a:latin typeface="Abadi Extra Light" panose="020B0204020104020204" pitchFamily="34" charset="0"/>
            </a:endParaRPr>
          </a:p>
          <a:p>
            <a:r>
              <a:rPr lang="en-GB" sz="2400" b="1" dirty="0">
                <a:latin typeface="Abadi Extra Light" panose="020B0204020104020204" pitchFamily="34" charset="0"/>
              </a:rPr>
              <a:t>The children will undergo assessments in reading and maths and independent writing at the end of each whole term.  These will be done in a calm and fun manner, so the children feel comfortable and confident.</a:t>
            </a:r>
          </a:p>
        </p:txBody>
      </p:sp>
    </p:spTree>
    <p:extLst>
      <p:ext uri="{BB962C8B-B14F-4D97-AF65-F5344CB8AC3E}">
        <p14:creationId xmlns:p14="http://schemas.microsoft.com/office/powerpoint/2010/main" val="7958460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183</TotalTime>
  <Words>759</Words>
  <Application>Microsoft Office PowerPoint</Application>
  <PresentationFormat>Widescreen</PresentationFormat>
  <Paragraphs>76</Paragraphs>
  <Slides>11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Abadi Extra Light</vt:lpstr>
      <vt:lpstr>Arial</vt:lpstr>
      <vt:lpstr>Arial Nova</vt:lpstr>
      <vt:lpstr>Calibri</vt:lpstr>
      <vt:lpstr>Tw Cen MT</vt:lpstr>
      <vt:lpstr>Tw Cen MT Condensed</vt:lpstr>
      <vt:lpstr>Wingdings 3</vt:lpstr>
      <vt:lpstr>Integral</vt:lpstr>
      <vt:lpstr>Welcome to Year ONE</vt:lpstr>
      <vt:lpstr>The Year ONE Team</vt:lpstr>
      <vt:lpstr>Transition</vt:lpstr>
      <vt:lpstr>What are we aiming for?</vt:lpstr>
      <vt:lpstr>Maths</vt:lpstr>
      <vt:lpstr>English</vt:lpstr>
      <vt:lpstr>Year ONE is NOT just  English and Maths!</vt:lpstr>
      <vt:lpstr>Spelling and Homework</vt:lpstr>
      <vt:lpstr> PHONICS SCREENING and assessment</vt:lpstr>
      <vt:lpstr>Practical things</vt:lpstr>
      <vt:lpstr>Useful websites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Year Two</dc:title>
  <dc:creator>Mark Carpmail</dc:creator>
  <cp:lastModifiedBy>holly mckelvie</cp:lastModifiedBy>
  <cp:revision>5</cp:revision>
  <dcterms:created xsi:type="dcterms:W3CDTF">2022-06-22T12:23:49Z</dcterms:created>
  <dcterms:modified xsi:type="dcterms:W3CDTF">2023-07-11T13:55:43Z</dcterms:modified>
</cp:coreProperties>
</file>