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3"/>
  </p:sldMasterIdLst>
  <p:notesMasterIdLst>
    <p:notesMasterId r:id="rId19"/>
  </p:notesMasterIdLst>
  <p:sldIdLst>
    <p:sldId id="256" r:id="rId4"/>
    <p:sldId id="271" r:id="rId5"/>
    <p:sldId id="257" r:id="rId6"/>
    <p:sldId id="260" r:id="rId7"/>
    <p:sldId id="272" r:id="rId8"/>
    <p:sldId id="261" r:id="rId9"/>
    <p:sldId id="263" r:id="rId10"/>
    <p:sldId id="266" r:id="rId11"/>
    <p:sldId id="262" r:id="rId12"/>
    <p:sldId id="267" r:id="rId13"/>
    <p:sldId id="264" r:id="rId14"/>
    <p:sldId id="265" r:id="rId15"/>
    <p:sldId id="273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AFA31-2824-4578-4722-50CB2CC53B0C}" v="67" dt="2022-07-04T09:54:47.460"/>
    <p1510:client id="{90338BB6-C802-A107-45E5-02C9A4CC3213}" v="325" dt="2022-07-04T08:39:21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E7230-AC6D-4E2C-91DD-4DD6F0CF3661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615DC-85B1-4242-89EC-11BDFED1E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6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615DC-85B1-4242-89EC-11BDFED1E5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0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3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6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7/3/2023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99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2" r:id="rId4"/>
    <p:sldLayoutId id="2147483713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admin@allesley.coventr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6" name="Rectangle 1155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Freeform: Shape 1161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64" name="Freeform: Shape 1163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66" name="Freeform: Shape 1165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68" name="Freeform: Shape 1167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170" name="Rectangle 1169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82F3C-1F7C-E883-F45B-656C3330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451" y="1169355"/>
            <a:ext cx="4438747" cy="2577893"/>
          </a:xfrm>
        </p:spPr>
        <p:txBody>
          <a:bodyPr>
            <a:normAutofit/>
          </a:bodyPr>
          <a:lstStyle/>
          <a:p>
            <a:r>
              <a:rPr lang="en-GB" sz="4200" b="1" dirty="0">
                <a:latin typeface="Comic Sans MS" panose="030F0702030302020204" pitchFamily="66" charset="0"/>
              </a:rPr>
              <a:t>Welcome to</a:t>
            </a:r>
            <a:br>
              <a:rPr lang="en-GB" sz="4200" b="1" dirty="0">
                <a:latin typeface="Comic Sans MS" panose="030F0702030302020204" pitchFamily="66" charset="0"/>
              </a:rPr>
            </a:br>
            <a:r>
              <a:rPr lang="en-GB" sz="4200" b="1" dirty="0">
                <a:latin typeface="Comic Sans MS" panose="030F0702030302020204" pitchFamily="66" charset="0"/>
              </a:rPr>
              <a:t>Year </a:t>
            </a:r>
            <a:r>
              <a:rPr lang="en-GB" sz="4200" dirty="0">
                <a:latin typeface="Comic Sans MS" panose="030F0702030302020204" pitchFamily="66" charset="0"/>
              </a:rPr>
              <a:t>Three</a:t>
            </a:r>
            <a:endParaRPr lang="en-GB" sz="4200" b="1" dirty="0">
              <a:latin typeface="Comic Sans MS" panose="030F0702030302020204" pitchFamily="66" charset="0"/>
            </a:endParaRPr>
          </a:p>
        </p:txBody>
      </p:sp>
      <p:sp>
        <p:nvSpPr>
          <p:cNvPr id="1172" name="Oval 1171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4" name="Oval 1173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6" name="Freeform: Shape 1175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78" name="Freeform: Shape 1177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80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53" name="Freeform: Shape 1180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81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82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83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84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882A724-8621-B12B-6B64-CD881DC5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616" y="3080825"/>
            <a:ext cx="2717470" cy="27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89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3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BD83-5856-76D1-5704-CBD60E34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Spelling and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0493-2D1D-BBD5-17A8-1ACCC83A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46225"/>
            <a:ext cx="10515600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Weekly Spelling Pattern Tested on a Monday – New spellings sent home with PALs maths homework.</a:t>
            </a:r>
          </a:p>
          <a:p>
            <a:r>
              <a:rPr lang="en-GB" dirty="0">
                <a:latin typeface="Comic Sans MS" panose="030F0702030302020204" pitchFamily="66" charset="0"/>
              </a:rPr>
              <a:t>Spellings on the school website</a:t>
            </a:r>
          </a:p>
          <a:p>
            <a:r>
              <a:rPr lang="en-GB" dirty="0">
                <a:latin typeface="Comic Sans MS" panose="030F0702030302020204" pitchFamily="66" charset="0"/>
              </a:rPr>
              <a:t>Year 3 and 4 Statutory spelling list</a:t>
            </a:r>
          </a:p>
          <a:p>
            <a:r>
              <a:rPr lang="en-GB" dirty="0">
                <a:latin typeface="Comic Sans MS" panose="030F0702030302020204" pitchFamily="66" charset="0"/>
              </a:rPr>
              <a:t>Times table practice</a:t>
            </a:r>
          </a:p>
          <a:p>
            <a:r>
              <a:rPr lang="en-GB" dirty="0">
                <a:latin typeface="Comic Sans MS" panose="030F0702030302020204" pitchFamily="66" charset="0"/>
              </a:rPr>
              <a:t>Intervention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50" y="4995862"/>
            <a:ext cx="3606801" cy="1803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536" y="2568575"/>
            <a:ext cx="2786064" cy="32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13E7-B365-8DE3-15F3-ACE664EF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Year Three is NOT just English and Maths!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509EC-12E5-6B06-9D49-C3F7BA80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36000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Themes – ‘Ancient Egypt’, ‘Britain through the Ages’, ‘Home and Away’.</a:t>
            </a:r>
          </a:p>
          <a:p>
            <a:r>
              <a:rPr lang="en-GB" dirty="0">
                <a:latin typeface="Comic Sans MS" panose="030F0702030302020204" pitchFamily="66" charset="0"/>
              </a:rPr>
              <a:t>Science – Rocks, Animals including Humans, Forces and Magnets, Plants, Light and Dark. </a:t>
            </a:r>
          </a:p>
          <a:p>
            <a:r>
              <a:rPr lang="en-GB" dirty="0">
                <a:latin typeface="Comic Sans MS" panose="030F0702030302020204" pitchFamily="66" charset="0"/>
              </a:rPr>
              <a:t>PSHE, RE, Computing, Art, Music, D&amp;T and French.</a:t>
            </a:r>
          </a:p>
        </p:txBody>
      </p:sp>
      <p:sp>
        <p:nvSpPr>
          <p:cNvPr id="4" name="AutoShape 2" descr="Tutankhamun | Biography, Tomb, Mummy, Mask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31" y="1690688"/>
            <a:ext cx="2466975" cy="1847850"/>
          </a:xfrm>
          <a:prstGeom prst="rect">
            <a:avLst/>
          </a:prstGeom>
        </p:spPr>
      </p:pic>
      <p:sp>
        <p:nvSpPr>
          <p:cNvPr id="6" name="AutoShape 4" descr="596 Scotch Egg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4632324"/>
            <a:ext cx="2619375" cy="1743075"/>
          </a:xfrm>
          <a:prstGeom prst="rect">
            <a:avLst/>
          </a:prstGeom>
        </p:spPr>
      </p:pic>
      <p:sp>
        <p:nvSpPr>
          <p:cNvPr id="8" name="AutoShape 6" descr="Wholesale Haribo Jelly Babies 3kg | Hancoc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65" y="4630737"/>
            <a:ext cx="2381250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156" y="45323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8A9E-E577-0409-408A-A7BE6170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 &amp;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37FF-50DA-9B14-0774-18293482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Swimming – Starting Autumn Term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PE – Days to be confirmed.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Yoga – Every other week TBC.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087" y="90488"/>
            <a:ext cx="2867025" cy="16002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7DB5EAC-F528-B787-11FD-721B46335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157" y="4613352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8A9E-E577-0409-408A-A7BE6170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332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37FF-50DA-9B14-0774-18293482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" y="763325"/>
            <a:ext cx="11481684" cy="5796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8:45 – 9:00 Early morning maths work (Children free flow straight in)</a:t>
            </a:r>
          </a:p>
          <a:p>
            <a:pPr marL="0" indent="0">
              <a:buNone/>
            </a:pPr>
            <a:r>
              <a:rPr lang="en-GB" dirty="0"/>
              <a:t>9:00 – 9:15 Spellings</a:t>
            </a:r>
          </a:p>
          <a:p>
            <a:pPr marL="0" indent="0">
              <a:buNone/>
            </a:pPr>
            <a:r>
              <a:rPr lang="en-GB" dirty="0"/>
              <a:t>9:15 – 10:25 English </a:t>
            </a:r>
          </a:p>
          <a:p>
            <a:pPr marL="0" indent="0">
              <a:buNone/>
            </a:pPr>
            <a:r>
              <a:rPr lang="en-GB" dirty="0"/>
              <a:t>10:25 – 10:40 Break</a:t>
            </a:r>
          </a:p>
          <a:p>
            <a:pPr marL="0" indent="0">
              <a:buNone/>
            </a:pPr>
            <a:r>
              <a:rPr lang="en-GB" dirty="0"/>
              <a:t>10:40 – 12:00 Maths</a:t>
            </a:r>
          </a:p>
          <a:p>
            <a:pPr marL="0" indent="0">
              <a:buNone/>
            </a:pPr>
            <a:r>
              <a:rPr lang="en-GB" dirty="0"/>
              <a:t>12:00 – 13:00 Lunch</a:t>
            </a:r>
          </a:p>
          <a:p>
            <a:pPr marL="0" indent="0">
              <a:buNone/>
            </a:pPr>
            <a:r>
              <a:rPr lang="en-GB" dirty="0"/>
              <a:t>13:00 – 13:30 Book talk</a:t>
            </a:r>
          </a:p>
          <a:p>
            <a:pPr marL="0" indent="0">
              <a:buNone/>
            </a:pPr>
            <a:r>
              <a:rPr lang="en-GB" dirty="0"/>
              <a:t>13:30 – 14:15 ICT  </a:t>
            </a:r>
          </a:p>
          <a:p>
            <a:pPr marL="0" indent="0">
              <a:buNone/>
            </a:pPr>
            <a:r>
              <a:rPr lang="en-GB" dirty="0"/>
              <a:t>14:15 – 14:25 Break</a:t>
            </a:r>
          </a:p>
          <a:p>
            <a:pPr marL="0" indent="0">
              <a:buNone/>
            </a:pPr>
            <a:r>
              <a:rPr lang="en-GB" dirty="0"/>
              <a:t>14:25 – 15:10 French  </a:t>
            </a:r>
          </a:p>
          <a:p>
            <a:pPr marL="0" indent="0">
              <a:buNone/>
            </a:pPr>
            <a:r>
              <a:rPr lang="en-GB" dirty="0"/>
              <a:t>15:10 – 15:25 Getting ready for home</a:t>
            </a:r>
          </a:p>
        </p:txBody>
      </p:sp>
      <p:pic>
        <p:nvPicPr>
          <p:cNvPr id="1026" name="Picture 2" descr="French - Beginner Class (A1/A2) - Aquila Training Centre, Ajah, Lekki, Lagos">
            <a:extLst>
              <a:ext uri="{FF2B5EF4-FFF2-40B4-BE49-F238E27FC236}">
                <a16:creationId xmlns:a16="http://schemas.microsoft.com/office/drawing/2014/main" id="{CF8B5578-8777-4F15-9E3C-33FFD6C9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92" y="470419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ptop Icon Stock Vector (Royalty Free) 219296647 | Shutterstock">
            <a:extLst>
              <a:ext uri="{FF2B5EF4-FFF2-40B4-BE49-F238E27FC236}">
                <a16:creationId xmlns:a16="http://schemas.microsoft.com/office/drawing/2014/main" id="{EF3AB1D1-BD0A-45E2-B96D-B327E4AB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4937" r="4638" b="19636"/>
          <a:stretch/>
        </p:blipFill>
        <p:spPr bwMode="auto">
          <a:xfrm>
            <a:off x="9880986" y="2626994"/>
            <a:ext cx="1903012" cy="14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 phonics the only way? Different approaches to teaching reading">
            <a:extLst>
              <a:ext uri="{FF2B5EF4-FFF2-40B4-BE49-F238E27FC236}">
                <a16:creationId xmlns:a16="http://schemas.microsoft.com/office/drawing/2014/main" id="{CFB05678-E549-4168-81D8-CAF3EDDA8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2"/>
          <a:stretch/>
        </p:blipFill>
        <p:spPr bwMode="auto">
          <a:xfrm>
            <a:off x="5993462" y="2605087"/>
            <a:ext cx="249058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82F3-74B5-59A1-1CA8-DEC8C758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Practical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FF00-4861-DF9F-4904-B83836B23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Naming clothes</a:t>
            </a:r>
          </a:p>
          <a:p>
            <a:r>
              <a:rPr lang="en-GB" dirty="0">
                <a:latin typeface="Comic Sans MS" panose="030F0702030302020204" pitchFamily="66" charset="0"/>
              </a:rPr>
              <a:t>Water bottles</a:t>
            </a:r>
          </a:p>
          <a:p>
            <a:r>
              <a:rPr lang="en-GB" dirty="0">
                <a:latin typeface="Comic Sans MS"/>
              </a:rPr>
              <a:t>Reading books</a:t>
            </a:r>
          </a:p>
          <a:p>
            <a:r>
              <a:rPr lang="en-GB" dirty="0">
                <a:latin typeface="Comic Sans MS"/>
              </a:rPr>
              <a:t>Tying laces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</a:rPr>
              <a:t>Getting in touch with us:   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See us on the playground</a:t>
            </a: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admin@allesley.coventry.sch.uk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Phone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8815">
            <a:off x="6951662" y="1554390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5825">
            <a:off x="8106909" y="4119563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3C08-FE36-9035-E0C4-D29AD77D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Thanks for listening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68" y="4200602"/>
            <a:ext cx="5309464" cy="2246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690688"/>
            <a:ext cx="1074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We want your children to have a fantastic year! </a:t>
            </a:r>
          </a:p>
          <a:p>
            <a:pPr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Open door</a:t>
            </a:r>
          </a:p>
          <a:p>
            <a:pPr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Parents’ Evening</a:t>
            </a:r>
          </a:p>
          <a:p>
            <a:pPr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Feel free to stay and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50920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5" y="2550695"/>
            <a:ext cx="10918371" cy="4914220"/>
          </a:xfrm>
        </p:spPr>
        <p:txBody>
          <a:bodyPr/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To give you a brief overview of the expectations/curriculum in Year 3</a:t>
            </a:r>
          </a:p>
          <a:p>
            <a:r>
              <a:rPr lang="en-GB" altLang="en-US" sz="3200" dirty="0">
                <a:latin typeface="Comic Sans MS" panose="030F0702030302020204" pitchFamily="66" charset="0"/>
              </a:rPr>
              <a:t>To give you guidance in supporting your child at home.</a:t>
            </a:r>
          </a:p>
          <a:p>
            <a:r>
              <a:rPr lang="en-GB" altLang="en-US" sz="3200" dirty="0">
                <a:latin typeface="Comic Sans MS" panose="030F0702030302020204" pitchFamily="66" charset="0"/>
              </a:rPr>
              <a:t>To answer any questions you may have about your child’s year at </a:t>
            </a:r>
            <a:r>
              <a:rPr lang="en-GB" altLang="en-US" sz="3200" dirty="0" err="1">
                <a:latin typeface="Comic Sans MS" panose="030F0702030302020204" pitchFamily="66" charset="0"/>
              </a:rPr>
              <a:t>Allesley</a:t>
            </a:r>
            <a:r>
              <a:rPr lang="en-GB" altLang="en-US" sz="3200" dirty="0">
                <a:latin typeface="Comic Sans MS" panose="030F0702030302020204" pitchFamily="66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D882A724-8621-B12B-6B64-CD881DC5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1237" y="96993"/>
            <a:ext cx="2453702" cy="24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2686" y="769845"/>
            <a:ext cx="56170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6600" dirty="0">
                <a:latin typeface="Comic Sans MS" panose="030F0702030302020204" pitchFamily="66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27081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A18F-9B85-589A-C2C7-429A2BB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8062"/>
            <a:ext cx="10515600" cy="182343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The Year Three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A8F7-9D14-A009-CE36-7764A8C9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1501"/>
            <a:ext cx="10515600" cy="321209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Mr Kates &amp; Mrs Moran</a:t>
            </a:r>
          </a:p>
          <a:p>
            <a:pPr algn="ctr"/>
            <a:r>
              <a:rPr lang="en-GB" sz="6000" dirty="0">
                <a:latin typeface="Comic Sans MS" panose="030F0702030302020204" pitchFamily="66" charset="0"/>
              </a:rPr>
              <a:t>Mrs Todd &amp; Miss Moeller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820" y="209422"/>
            <a:ext cx="6121843" cy="23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F43B-8D0C-C4CB-6C9A-D3D1E3BB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5AF0-6B72-DC55-82C7-E11ECA6BA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We will be getting to know your children.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We have talked to their current teachers.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We spent time with them this morning.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If there is anything you think we should know; please tell 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569" y="38326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4549094"/>
            <a:ext cx="1905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dirty="0">
                <a:latin typeface="Comic Sans MS" panose="030F0702030302020204" pitchFamily="66" charset="0"/>
              </a:rPr>
              <a:t>Year 3 </a:t>
            </a:r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What are we aiming for?</a:t>
            </a:r>
            <a:br>
              <a:rPr lang="en-GB" altLang="en-US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4" y="1898197"/>
            <a:ext cx="6483594" cy="4351338"/>
          </a:xfrm>
        </p:spPr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Happy children who want to be in school and want to learn.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Hard working children with an ‘I can’ attitude who feel good about themselves.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Children who make the academic and social progress that they are capable of.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Every child is different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98" y="1496163"/>
            <a:ext cx="3270702" cy="4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CDDD-5CC4-2320-3193-5746810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-59026"/>
            <a:ext cx="10515600" cy="1018507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21EC1-5435-88A0-EA21-58A9A643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38" y="959481"/>
            <a:ext cx="11513052" cy="5926619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GB" sz="6000" dirty="0">
                <a:latin typeface="Comic Sans MS"/>
                <a:cs typeface="Consolas" panose="020B0609020204030204" pitchFamily="49" charset="0"/>
              </a:rPr>
              <a:t>Number bonds to 20 /100</a:t>
            </a:r>
            <a:endParaRPr lang="en-GB" dirty="0">
              <a:latin typeface="Comic Sans MS"/>
            </a:endParaRPr>
          </a:p>
          <a:p>
            <a:endParaRPr lang="en-GB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r>
              <a:rPr lang="en-GB" sz="6000" dirty="0">
                <a:latin typeface="Comic Sans MS" panose="030F0702030302020204" pitchFamily="66" charset="0"/>
                <a:cs typeface="Consolas" panose="020B0609020204030204" pitchFamily="49" charset="0"/>
              </a:rPr>
              <a:t>Counting in 2s, 5s, 10s ….. 3s, 4s, 6’s and 8’s after that</a:t>
            </a:r>
          </a:p>
          <a:p>
            <a:endParaRPr lang="en-GB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r>
              <a:rPr lang="en-GB" sz="6000" dirty="0">
                <a:latin typeface="Comic Sans MS" panose="030F0702030302020204" pitchFamily="66" charset="0"/>
                <a:cs typeface="Consolas" panose="020B0609020204030204" pitchFamily="49" charset="0"/>
              </a:rPr>
              <a:t>Multiplication and Division facts for these tables (fact families)</a:t>
            </a:r>
          </a:p>
          <a:p>
            <a:pPr marL="0" indent="0">
              <a:buNone/>
            </a:pPr>
            <a:endParaRPr lang="en-GB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r>
              <a:rPr lang="en-GB" sz="6000" dirty="0">
                <a:latin typeface="Comic Sans MS" panose="030F0702030302020204" pitchFamily="66" charset="0"/>
                <a:cs typeface="Consolas" panose="020B0609020204030204" pitchFamily="49" charset="0"/>
              </a:rPr>
              <a:t>Place value to 1000</a:t>
            </a:r>
          </a:p>
          <a:p>
            <a:endParaRPr lang="en-GB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r>
              <a:rPr lang="en-GB" sz="6000" dirty="0">
                <a:latin typeface="Comic Sans MS"/>
                <a:cs typeface="Consolas" panose="020B0609020204030204" pitchFamily="49" charset="0"/>
              </a:rPr>
              <a:t>Add, subtract and multiply using the column method</a:t>
            </a:r>
          </a:p>
          <a:p>
            <a:endParaRPr lang="en-GB" sz="6000" dirty="0">
              <a:latin typeface="Comic Sans MS"/>
              <a:cs typeface="Consolas" panose="020B0609020204030204" pitchFamily="49" charset="0"/>
            </a:endParaRPr>
          </a:p>
          <a:p>
            <a:r>
              <a:rPr lang="en-GB" sz="6000" dirty="0">
                <a:latin typeface="Comic Sans MS" panose="030F0702030302020204" pitchFamily="66" charset="0"/>
                <a:cs typeface="Consolas" panose="020B0609020204030204" pitchFamily="49" charset="0"/>
              </a:rPr>
              <a:t>Fractions</a:t>
            </a:r>
          </a:p>
          <a:p>
            <a:endParaRPr lang="en-GB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sz="6000" dirty="0">
                <a:latin typeface="Comic Sans MS" panose="030F0702030302020204" pitchFamily="66" charset="0"/>
                <a:cs typeface="Consolas" panose="020B0609020204030204" pitchFamily="49" charset="0"/>
              </a:rPr>
              <a:t>Telling the time</a:t>
            </a:r>
          </a:p>
          <a:p>
            <a:pPr marL="0" indent="0">
              <a:spcBef>
                <a:spcPct val="0"/>
              </a:spcBef>
              <a:buNone/>
            </a:pPr>
            <a:endParaRPr lang="en-GB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GB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6000" dirty="0">
                <a:latin typeface="Comic Sans MS" panose="030F0702030302020204" pitchFamily="66" charset="0"/>
                <a:cs typeface="Consolas" panose="020B0609020204030204" pitchFamily="49" charset="0"/>
              </a:rPr>
              <a:t>Identify, weigh or measure quantities and amounts in the kitchen or in recipes.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GB" altLang="en-US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6000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Times Tables Rock Stars: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29" y="204627"/>
            <a:ext cx="245745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686" y="2558645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B714-035D-7F9E-D173-4E9DD65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309E-2CC1-EEBD-F5DE-5E4CDDF2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24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omic Sans MS"/>
              </a:rPr>
              <a:t>Children will learn the structure of different texts through  reading and writing, including stories, poetry, myths and legends, recounts and reports.</a:t>
            </a:r>
          </a:p>
          <a:p>
            <a:endParaRPr lang="en-GB" dirty="0">
              <a:latin typeface="Comic Sans MS"/>
            </a:endParaRPr>
          </a:p>
          <a:p>
            <a:r>
              <a:rPr lang="en-GB" dirty="0">
                <a:latin typeface="Comic Sans MS"/>
              </a:rPr>
              <a:t>The children will continue to work on the spelling patterns and the application of the phonics they started in KS1. 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Joined up handwriting.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846" y="158508"/>
            <a:ext cx="3365888" cy="16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1992-FF64-81B0-D326-24CF2E68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12541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Reading – It’s so 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EE5E-6112-91DD-4616-913E6817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5" y="1595236"/>
            <a:ext cx="10515600" cy="477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>
                <a:latin typeface="Comic Sans MS"/>
              </a:rPr>
              <a:t>Books changed frequently – Please take every available opportunity to read.</a:t>
            </a:r>
          </a:p>
          <a:p>
            <a:pPr lvl="1"/>
            <a:r>
              <a:rPr lang="en-GB" sz="2800" dirty="0">
                <a:latin typeface="Comic Sans MS"/>
              </a:rPr>
              <a:t>Read 3x a week</a:t>
            </a:r>
          </a:p>
          <a:p>
            <a:endParaRPr lang="en-GB" sz="3200" dirty="0">
              <a:latin typeface="Comic Sans MS"/>
            </a:endParaRPr>
          </a:p>
          <a:p>
            <a:r>
              <a:rPr lang="en-GB" sz="3200" dirty="0">
                <a:latin typeface="Comic Sans MS"/>
              </a:rPr>
              <a:t>Book Talk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altLang="en-US" sz="3200" dirty="0">
                <a:latin typeface="Comic Sans MS"/>
              </a:rPr>
              <a:t>Try to look for elements of </a:t>
            </a:r>
            <a:r>
              <a:rPr lang="en-GB" altLang="en-US" sz="3200" b="1" dirty="0">
                <a:latin typeface="Comic Sans MS"/>
              </a:rPr>
              <a:t>Grammar</a:t>
            </a:r>
            <a:r>
              <a:rPr lang="en-GB" altLang="en-US" sz="3200" dirty="0">
                <a:latin typeface="Comic Sans MS"/>
              </a:rPr>
              <a:t> to discuss with your child (punctuation, nouns, adjectives, verbs, types of sentences, past and present tense etc)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47" r="34086"/>
          <a:stretch/>
        </p:blipFill>
        <p:spPr>
          <a:xfrm>
            <a:off x="10572750" y="125412"/>
            <a:ext cx="1562100" cy="2652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315" y="4524292"/>
            <a:ext cx="1574020" cy="22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43C9-6040-AEBE-CF39-BAD4A3A6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07"/>
            <a:ext cx="10515600" cy="909927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BF7BE-6387-DFC4-1745-32298B967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1046307"/>
            <a:ext cx="11887199" cy="545970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latin typeface="Comic Sans MS"/>
              </a:rPr>
              <a:t>Children this age are expected to understand the following features, to be able to spot them when reading and apply them in their writing:</a:t>
            </a:r>
            <a:endParaRPr lang="en-US" dirty="0"/>
          </a:p>
          <a:p>
            <a:pPr marL="0" indent="0">
              <a:buNone/>
            </a:pPr>
            <a:endParaRPr lang="en-GB" sz="2400" dirty="0">
              <a:latin typeface="Comic Sans MS"/>
            </a:endParaRPr>
          </a:p>
          <a:p>
            <a:r>
              <a:rPr lang="en-GB" sz="3200" dirty="0">
                <a:latin typeface="Comic Sans MS"/>
              </a:rPr>
              <a:t>Structure and language of the text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Ambitious vocabulary (</a:t>
            </a:r>
            <a:r>
              <a:rPr lang="en-GB" sz="3200" dirty="0">
                <a:ea typeface="+mn-lt"/>
                <a:cs typeface="+mn-lt"/>
              </a:rPr>
              <a:t> 400 new words)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Create and describe characters and settings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Paragraphs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Present and past tense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Punctuation . , ? ! " "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Conjunctions (co ordinating and subordinating)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To use a/an correctly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Spelling rules prefixes, suffixes, homophones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3 and 4 statutory words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ubject: English Learning Intention: To Be Able To (TBAT) use subordinating  conjunctions. Subordinating conjunctions A conjunc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635" y="5586068"/>
            <a:ext cx="2435225" cy="11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6C4AFDCD200408D362C7A9E9CD91A" ma:contentTypeVersion="13" ma:contentTypeDescription="Create a new document." ma:contentTypeScope="" ma:versionID="eea43d638eded4c42a4f6c2537194829">
  <xsd:schema xmlns:xsd="http://www.w3.org/2001/XMLSchema" xmlns:xs="http://www.w3.org/2001/XMLSchema" xmlns:p="http://schemas.microsoft.com/office/2006/metadata/properties" xmlns:ns2="241480f8-b2c9-46d3-a9d8-5f4f133b26e4" xmlns:ns3="e4841af8-baae-4937-92f7-856cae85ca04" targetNamespace="http://schemas.microsoft.com/office/2006/metadata/properties" ma:root="true" ma:fieldsID="6bfe6337176eb65097418ed5af0565fa" ns2:_="" ns3:_="">
    <xsd:import namespace="241480f8-b2c9-46d3-a9d8-5f4f133b26e4"/>
    <xsd:import namespace="e4841af8-baae-4937-92f7-856cae85c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80f8-b2c9-46d3-a9d8-5f4f133b2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81df577-797d-43ff-b203-c6ac9a03e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41af8-baae-4937-92f7-856cae85ca0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5895f09-2ff1-4691-aedf-045ac6873db9}" ma:internalName="TaxCatchAll" ma:showField="CatchAllData" ma:web="e4841af8-baae-4937-92f7-856cae85ca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E23E48-6BEF-4F53-AAFD-E6386CB1F976}"/>
</file>

<file path=customXml/itemProps2.xml><?xml version="1.0" encoding="utf-8"?>
<ds:datastoreItem xmlns:ds="http://schemas.openxmlformats.org/officeDocument/2006/customXml" ds:itemID="{25E740AD-20CA-4A12-AAC1-0925BC51E8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658</Words>
  <Application>Microsoft Office PowerPoint</Application>
  <PresentationFormat>Widescreen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Consolas</vt:lpstr>
      <vt:lpstr>Source Sans Pro</vt:lpstr>
      <vt:lpstr>Source Sans Pro SemiBold</vt:lpstr>
      <vt:lpstr>FunkyShapesDarkVTI</vt:lpstr>
      <vt:lpstr>Welcome to Year Three</vt:lpstr>
      <vt:lpstr>PowerPoint Presentation</vt:lpstr>
      <vt:lpstr>The Year Three Team</vt:lpstr>
      <vt:lpstr>Transition</vt:lpstr>
      <vt:lpstr>Year 3  What are we aiming for? </vt:lpstr>
      <vt:lpstr>Maths</vt:lpstr>
      <vt:lpstr>English</vt:lpstr>
      <vt:lpstr>Reading – It’s so important!</vt:lpstr>
      <vt:lpstr>Grammar</vt:lpstr>
      <vt:lpstr>Spelling and Homework</vt:lpstr>
      <vt:lpstr>Year Three is NOT just English and Maths!</vt:lpstr>
      <vt:lpstr>PE &amp; Games</vt:lpstr>
      <vt:lpstr>Timetable</vt:lpstr>
      <vt:lpstr>Practical things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Two</dc:title>
  <dc:creator>Mark Carpmail</dc:creator>
  <cp:lastModifiedBy>Maisie Moran</cp:lastModifiedBy>
  <cp:revision>146</cp:revision>
  <dcterms:created xsi:type="dcterms:W3CDTF">2022-06-22T12:23:49Z</dcterms:created>
  <dcterms:modified xsi:type="dcterms:W3CDTF">2023-07-03T15:28:48Z</dcterms:modified>
</cp:coreProperties>
</file>