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13"/>
  </p:notesMasterIdLst>
  <p:handoutMasterIdLst>
    <p:handoutMasterId r:id="rId14"/>
  </p:handoutMasterIdLst>
  <p:sldIdLst>
    <p:sldId id="256" r:id="rId5"/>
    <p:sldId id="276" r:id="rId6"/>
    <p:sldId id="265" r:id="rId7"/>
    <p:sldId id="277" r:id="rId8"/>
    <p:sldId id="270" r:id="rId9"/>
    <p:sldId id="263" r:id="rId10"/>
    <p:sldId id="275"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92C459-CC13-8100-07FA-DF7881C46478}" v="254" dt="2023-07-04T15:50:56.907"/>
    <p1510:client id="{A70A9C3C-5D11-43CD-F40F-D9E3FB3EB2BB}" v="57" dt="2023-07-13T11:31:49.859"/>
    <p1510:client id="{B4416F50-07DD-E86C-8237-CE3C1C941BA3}" v="762" dt="2023-07-10T19:27:26.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E92760-7769-4091-AEA0-56E12AB8948A}" type="datetimeFigureOut">
              <a:rPr lang="en-GB" smtClean="0"/>
              <a:t>13/07/2023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43E36F-ABAB-4C6D-8A1D-9410A56EE2B5}" type="slidenum">
              <a:rPr lang="en-GB" smtClean="0"/>
              <a:t>‹#›</a:t>
            </a:fld>
            <a:endParaRPr lang="en-GB"/>
          </a:p>
        </p:txBody>
      </p:sp>
    </p:spTree>
    <p:extLst>
      <p:ext uri="{BB962C8B-B14F-4D97-AF65-F5344CB8AC3E}">
        <p14:creationId xmlns:p14="http://schemas.microsoft.com/office/powerpoint/2010/main" val="1590480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286B4-F433-4C40-82B5-4E7AB3B350F1}" type="datetimeFigureOut">
              <a:rPr lang="en-GB" smtClean="0"/>
              <a:t>13/07/2023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F9CDD8-B518-4CF8-896D-A1524900926C}" type="slidenum">
              <a:rPr lang="en-GB" smtClean="0"/>
              <a:t>‹#›</a:t>
            </a:fld>
            <a:endParaRPr lang="en-GB"/>
          </a:p>
        </p:txBody>
      </p:sp>
    </p:spTree>
    <p:extLst>
      <p:ext uri="{BB962C8B-B14F-4D97-AF65-F5344CB8AC3E}">
        <p14:creationId xmlns:p14="http://schemas.microsoft.com/office/powerpoint/2010/main" val="121869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2639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6665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323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92950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285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23980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2074681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7693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6380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426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189786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8629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4561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8691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501981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7/13/2023</a:t>
            </a:fld>
            <a:endParaRPr lang="en-US"/>
          </a:p>
        </p:txBody>
      </p:sp>
    </p:spTree>
    <p:extLst>
      <p:ext uri="{BB962C8B-B14F-4D97-AF65-F5344CB8AC3E}">
        <p14:creationId xmlns:p14="http://schemas.microsoft.com/office/powerpoint/2010/main" val="394011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35363751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allesleyprimary.co.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686" y="411125"/>
            <a:ext cx="7766936" cy="5854995"/>
          </a:xfrm>
        </p:spPr>
        <p:txBody>
          <a:bodyPr/>
          <a:lstStyle/>
          <a:p>
            <a:pPr algn="ctr"/>
            <a:br>
              <a:rPr lang="en-GB" sz="7200" b="1" dirty="0">
                <a:latin typeface="Comic Sans MS" panose="030F0702030302020204" pitchFamily="66" charset="0"/>
              </a:rPr>
            </a:br>
            <a:r>
              <a:rPr lang="en-GB" sz="7200" b="1" dirty="0">
                <a:latin typeface="Sassoon Primary"/>
              </a:rPr>
              <a:t>Parents’ meeting</a:t>
            </a:r>
            <a:br>
              <a:rPr lang="en-GB" sz="7200" b="1" dirty="0">
                <a:latin typeface="Sassoon Primary" panose="00000400000000000000" pitchFamily="2" charset="0"/>
              </a:rPr>
            </a:br>
            <a:r>
              <a:rPr lang="en-GB" sz="7200" b="1" dirty="0">
                <a:latin typeface="Sassoon Primary"/>
              </a:rPr>
              <a:t>July 2023</a:t>
            </a:r>
            <a:endParaRPr lang="en-GB" sz="7200" b="1" dirty="0">
              <a:latin typeface="Sassoon Primary" panose="00000400000000000000" pitchFamily="2" charset="0"/>
            </a:endParaRPr>
          </a:p>
        </p:txBody>
      </p:sp>
      <p:pic>
        <p:nvPicPr>
          <p:cNvPr id="10" name="Picture 9" descr="Screen Clipping"/>
          <p:cNvPicPr>
            <a:picLocks noChangeAspect="1"/>
          </p:cNvPicPr>
          <p:nvPr/>
        </p:nvPicPr>
        <p:blipFill>
          <a:blip r:embed="rId2"/>
          <a:stretch>
            <a:fillRect/>
          </a:stretch>
        </p:blipFill>
        <p:spPr>
          <a:xfrm>
            <a:off x="2295172" y="411125"/>
            <a:ext cx="5691963" cy="3551274"/>
          </a:xfrm>
          <a:prstGeom prst="rect">
            <a:avLst/>
          </a:prstGeom>
        </p:spPr>
      </p:pic>
    </p:spTree>
    <p:extLst>
      <p:ext uri="{BB962C8B-B14F-4D97-AF65-F5344CB8AC3E}">
        <p14:creationId xmlns:p14="http://schemas.microsoft.com/office/powerpoint/2010/main" val="80034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F04FD-EA94-4B3F-8AB1-404F91D9E99D}"/>
              </a:ext>
            </a:extLst>
          </p:cNvPr>
          <p:cNvSpPr>
            <a:spLocks noGrp="1"/>
          </p:cNvSpPr>
          <p:nvPr>
            <p:ph type="title"/>
          </p:nvPr>
        </p:nvSpPr>
        <p:spPr/>
        <p:txBody>
          <a:bodyPr/>
          <a:lstStyle/>
          <a:p>
            <a:pPr algn="ctr"/>
            <a:r>
              <a:rPr lang="en-GB" b="1" u="sng">
                <a:latin typeface="SassoonCRInfant" panose="00000400000000000000" pitchFamily="2" charset="0"/>
              </a:rPr>
              <a:t>How does a day look in Year 6?</a:t>
            </a:r>
          </a:p>
        </p:txBody>
      </p:sp>
      <p:sp>
        <p:nvSpPr>
          <p:cNvPr id="3" name="Content Placeholder 2">
            <a:extLst>
              <a:ext uri="{FF2B5EF4-FFF2-40B4-BE49-F238E27FC236}">
                <a16:creationId xmlns:a16="http://schemas.microsoft.com/office/drawing/2014/main" id="{165BF025-36CC-4BD9-B7D4-4D91FED44314}"/>
              </a:ext>
            </a:extLst>
          </p:cNvPr>
          <p:cNvSpPr>
            <a:spLocks noGrp="1"/>
          </p:cNvSpPr>
          <p:nvPr>
            <p:ph idx="1"/>
          </p:nvPr>
        </p:nvSpPr>
        <p:spPr>
          <a:xfrm>
            <a:off x="827038" y="1375989"/>
            <a:ext cx="8596668" cy="4862251"/>
          </a:xfrm>
        </p:spPr>
        <p:txBody>
          <a:bodyPr vert="horz" lIns="91440" tIns="45720" rIns="91440" bIns="45720" rtlCol="0" anchor="t">
            <a:noAutofit/>
          </a:bodyPr>
          <a:lstStyle/>
          <a:p>
            <a:r>
              <a:rPr lang="en-GB" sz="2400" b="1" dirty="0">
                <a:latin typeface="Sassoon Primary"/>
              </a:rPr>
              <a:t>In readiness for Secondary school, the children will be taught by all members of the Year 6 team. This includes: Mrs Briggs, Mrs Clay, Mr Lapworth and Mrs Medcraft.</a:t>
            </a:r>
          </a:p>
          <a:p>
            <a:r>
              <a:rPr lang="en-GB" sz="2400" b="1" dirty="0">
                <a:latin typeface="Sassoon Primary"/>
              </a:rPr>
              <a:t>The teaching assistants in Year 6 are Mrs Dhand and Mrs Underwood. </a:t>
            </a:r>
          </a:p>
          <a:p>
            <a:r>
              <a:rPr lang="en-GB" sz="2400" b="1" dirty="0">
                <a:latin typeface="Sassoon Primary"/>
              </a:rPr>
              <a:t>This has proven to be a great way of supporting children when transitioning to secondary; being taught by different teachers and also moving classrooms.</a:t>
            </a:r>
          </a:p>
          <a:p>
            <a:r>
              <a:rPr lang="en-GB" sz="2400" b="1" dirty="0">
                <a:latin typeface="Sassoon Primary"/>
              </a:rPr>
              <a:t>One classroom in Year 6 will focus on English and Science and the other classroom will focus on Maths and Theme. </a:t>
            </a:r>
          </a:p>
        </p:txBody>
      </p:sp>
    </p:spTree>
    <p:extLst>
      <p:ext uri="{BB962C8B-B14F-4D97-AF65-F5344CB8AC3E}">
        <p14:creationId xmlns:p14="http://schemas.microsoft.com/office/powerpoint/2010/main" val="270150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086" y="137604"/>
            <a:ext cx="7766936" cy="1646302"/>
          </a:xfrm>
        </p:spPr>
        <p:txBody>
          <a:bodyPr/>
          <a:lstStyle/>
          <a:p>
            <a:pPr algn="ctr"/>
            <a:r>
              <a:rPr lang="en-GB" b="1" u="sng">
                <a:latin typeface="SassoonCRInfant" panose="00000400000000000000" pitchFamily="2" charset="0"/>
              </a:rPr>
              <a:t>Expectations/  </a:t>
            </a:r>
            <a:br>
              <a:rPr lang="en-GB" b="1" u="sng">
                <a:latin typeface="SassoonCRInfant" panose="00000400000000000000" pitchFamily="2" charset="0"/>
              </a:rPr>
            </a:br>
            <a:r>
              <a:rPr lang="en-GB" b="1" u="sng">
                <a:latin typeface="SassoonCRInfant" panose="00000400000000000000" pitchFamily="2" charset="0"/>
              </a:rPr>
              <a:t>Curriculum </a:t>
            </a:r>
          </a:p>
        </p:txBody>
      </p:sp>
      <p:sp>
        <p:nvSpPr>
          <p:cNvPr id="3" name="TextBox 2"/>
          <p:cNvSpPr txBox="1"/>
          <p:nvPr/>
        </p:nvSpPr>
        <p:spPr>
          <a:xfrm>
            <a:off x="824923" y="1826144"/>
            <a:ext cx="9352877" cy="4524315"/>
          </a:xfrm>
          <a:prstGeom prst="rect">
            <a:avLst/>
          </a:prstGeom>
          <a:noFill/>
        </p:spPr>
        <p:txBody>
          <a:bodyPr wrap="square" lIns="91440" tIns="45720" rIns="91440" bIns="45720" rtlCol="0" anchor="t">
            <a:spAutoFit/>
          </a:bodyPr>
          <a:lstStyle/>
          <a:p>
            <a:r>
              <a:rPr lang="en-GB" sz="2400" dirty="0">
                <a:latin typeface="SassoonCRInfant"/>
              </a:rPr>
              <a:t>Your child should read and practise spellings  4x a week (the same expectation as they have had in Year 5).</a:t>
            </a:r>
            <a:r>
              <a:rPr lang="en-GB" sz="2400" b="1" dirty="0">
                <a:latin typeface="SassoonCRInfant"/>
              </a:rPr>
              <a:t> Please sign your child’s diary</a:t>
            </a:r>
            <a:r>
              <a:rPr lang="en-GB" sz="2400" dirty="0">
                <a:latin typeface="SassoonCRInfant"/>
              </a:rPr>
              <a:t> to acknowledge they have read at home and encourage regular practise of spellings. </a:t>
            </a:r>
            <a:endParaRPr lang="en-GB" sz="2400" dirty="0">
              <a:latin typeface="SassoonCRInfant" panose="00000400000000000000" pitchFamily="2" charset="0"/>
            </a:endParaRPr>
          </a:p>
          <a:p>
            <a:pPr marL="285750" indent="-285750">
              <a:buFont typeface="Arial" panose="020B0604020202020204" pitchFamily="34" charset="0"/>
              <a:buChar char="•"/>
            </a:pPr>
            <a:r>
              <a:rPr lang="en-GB" sz="2400" dirty="0">
                <a:latin typeface="SassoonCRInfant"/>
              </a:rPr>
              <a:t>They can read independently but do try and make a little bit of time to discuss the text with your child.</a:t>
            </a:r>
          </a:p>
          <a:p>
            <a:pPr marL="285750" indent="-285750">
              <a:buFont typeface="Arial" panose="020B0604020202020204" pitchFamily="34" charset="0"/>
              <a:buChar char="•"/>
            </a:pPr>
            <a:r>
              <a:rPr lang="en-GB" sz="2400" b="1" dirty="0">
                <a:latin typeface="SassoonCRInfant"/>
              </a:rPr>
              <a:t>Their reading diary will be checked weekly and spelling practise will also be discussed.</a:t>
            </a:r>
            <a:r>
              <a:rPr lang="en-GB" sz="2400" dirty="0">
                <a:latin typeface="SassoonCRInfant"/>
              </a:rPr>
              <a:t> They will be told what day their reading diary will be checked, yet reading books, diaries and spelling books should be in school each day.</a:t>
            </a:r>
          </a:p>
          <a:p>
            <a:pPr marL="285750" indent="-285750">
              <a:buFont typeface="Arial" panose="020B0604020202020204" pitchFamily="34" charset="0"/>
              <a:buChar char="•"/>
            </a:pPr>
            <a:r>
              <a:rPr lang="en-GB" sz="2400" dirty="0">
                <a:latin typeface="SassoonCRInfant"/>
              </a:rPr>
              <a:t>Gates open at 8:45 – we would like all children in at this time as we do early morning work which consolidates previous learning. </a:t>
            </a:r>
            <a:endParaRPr lang="en-GB" sz="2400">
              <a:latin typeface="SassoonCRInfant" panose="00000400000000000000" pitchFamily="2" charset="0"/>
            </a:endParaRPr>
          </a:p>
        </p:txBody>
      </p:sp>
    </p:spTree>
    <p:extLst>
      <p:ext uri="{BB962C8B-B14F-4D97-AF65-F5344CB8AC3E}">
        <p14:creationId xmlns:p14="http://schemas.microsoft.com/office/powerpoint/2010/main" val="98276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086" y="137604"/>
            <a:ext cx="7766936" cy="1646302"/>
          </a:xfrm>
        </p:spPr>
        <p:txBody>
          <a:bodyPr/>
          <a:lstStyle/>
          <a:p>
            <a:pPr algn="ctr"/>
            <a:r>
              <a:rPr lang="en-GB" b="1" u="sng">
                <a:latin typeface="SassoonCRInfant" panose="00000400000000000000" pitchFamily="2" charset="0"/>
              </a:rPr>
              <a:t>Expectations/  </a:t>
            </a:r>
            <a:br>
              <a:rPr lang="en-GB" b="1" u="sng">
                <a:latin typeface="SassoonCRInfant" panose="00000400000000000000" pitchFamily="2" charset="0"/>
              </a:rPr>
            </a:br>
            <a:r>
              <a:rPr lang="en-GB" b="1" u="sng">
                <a:latin typeface="SassoonCRInfant" panose="00000400000000000000" pitchFamily="2" charset="0"/>
              </a:rPr>
              <a:t>Curriculum </a:t>
            </a:r>
          </a:p>
        </p:txBody>
      </p:sp>
      <p:sp>
        <p:nvSpPr>
          <p:cNvPr id="3" name="TextBox 2"/>
          <p:cNvSpPr txBox="1"/>
          <p:nvPr/>
        </p:nvSpPr>
        <p:spPr>
          <a:xfrm>
            <a:off x="744712" y="1211196"/>
            <a:ext cx="9352877" cy="4955203"/>
          </a:xfrm>
          <a:prstGeom prst="rect">
            <a:avLst/>
          </a:prstGeom>
          <a:noFill/>
        </p:spPr>
        <p:txBody>
          <a:bodyPr wrap="square" lIns="91440" tIns="45720" rIns="91440" bIns="45720" rtlCol="0" anchor="t">
            <a:spAutoFit/>
          </a:bodyPr>
          <a:lstStyle/>
          <a:p>
            <a:r>
              <a:rPr lang="en-GB" sz="3200" dirty="0">
                <a:latin typeface="SassoonCRInfant"/>
              </a:rPr>
              <a:t>                             </a:t>
            </a:r>
            <a:endParaRPr lang="en-GB" sz="3200" dirty="0">
              <a:latin typeface="SassoonCRInfant" panose="00000400000000000000" pitchFamily="2" charset="0"/>
            </a:endParaRPr>
          </a:p>
          <a:p>
            <a:pPr marL="285750" indent="-285750">
              <a:buFont typeface="Arial" panose="020B0604020202020204" pitchFamily="34" charset="0"/>
              <a:buChar char="•"/>
            </a:pPr>
            <a:r>
              <a:rPr lang="en-GB" sz="2800" dirty="0">
                <a:latin typeface="SassoonCRInfant"/>
              </a:rPr>
              <a:t>Please try and make every effort for your child to be at school when the gates open as we use the first 20 minutes of the morning for arithmetic and spelling tasks. </a:t>
            </a:r>
          </a:p>
          <a:p>
            <a:pPr marL="285750" indent="-285750">
              <a:buFont typeface="Arial" panose="020B0604020202020204" pitchFamily="34" charset="0"/>
              <a:buChar char="•"/>
            </a:pPr>
            <a:r>
              <a:rPr lang="en-GB" sz="2800" dirty="0">
                <a:latin typeface="SassoonCRInfant"/>
              </a:rPr>
              <a:t>Children can continue to wear PE kit to school on PE/yoga days. However, please make sure your child wears the appropriate school kit. No football shirts. </a:t>
            </a:r>
            <a:endParaRPr lang="en-GB" sz="2800">
              <a:latin typeface="SassoonCRInfant" panose="00000400000000000000" pitchFamily="2" charset="0"/>
            </a:endParaRPr>
          </a:p>
          <a:p>
            <a:pPr marL="285750" indent="-285750">
              <a:buFont typeface="Arial" panose="020B0604020202020204" pitchFamily="34" charset="0"/>
              <a:buChar char="•"/>
            </a:pPr>
            <a:r>
              <a:rPr lang="en-GB" sz="2800" dirty="0">
                <a:latin typeface="SassoonCRInfant"/>
              </a:rPr>
              <a:t>We have spoken to the children about the importance of uniform. You can see the correct uniform list on our website.</a:t>
            </a:r>
            <a:endParaRPr lang="en-GB" sz="2800">
              <a:latin typeface="SassoonCRInfant" panose="00000400000000000000" pitchFamily="2" charset="0"/>
            </a:endParaRPr>
          </a:p>
          <a:p>
            <a:pPr marL="285750" indent="-285750">
              <a:buFont typeface="Arial" panose="020B0604020202020204" pitchFamily="34" charset="0"/>
              <a:buChar char="•"/>
            </a:pPr>
            <a:endParaRPr lang="en-GB" sz="3200" dirty="0">
              <a:latin typeface="SassoonCRInfant" panose="00000400000000000000" pitchFamily="2" charset="0"/>
            </a:endParaRPr>
          </a:p>
        </p:txBody>
      </p:sp>
    </p:spTree>
    <p:extLst>
      <p:ext uri="{BB962C8B-B14F-4D97-AF65-F5344CB8AC3E}">
        <p14:creationId xmlns:p14="http://schemas.microsoft.com/office/powerpoint/2010/main" val="244279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926" y="-451676"/>
            <a:ext cx="7766936" cy="1646302"/>
          </a:xfrm>
        </p:spPr>
        <p:txBody>
          <a:bodyPr/>
          <a:lstStyle/>
          <a:p>
            <a:pPr algn="ctr"/>
            <a:r>
              <a:rPr lang="en-GB" sz="7200" b="1" u="sng">
                <a:latin typeface="SassoonCRInfant" panose="00000400000000000000" pitchFamily="2" charset="0"/>
              </a:rPr>
              <a:t>Homework</a:t>
            </a:r>
          </a:p>
        </p:txBody>
      </p:sp>
      <p:sp>
        <p:nvSpPr>
          <p:cNvPr id="3" name="TextBox 2"/>
          <p:cNvSpPr txBox="1"/>
          <p:nvPr/>
        </p:nvSpPr>
        <p:spPr>
          <a:xfrm>
            <a:off x="1051229" y="1042436"/>
            <a:ext cx="8541327" cy="452431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400" dirty="0">
                <a:latin typeface="SassoonCRInfant"/>
              </a:rPr>
              <a:t>Children will have weekly spellings that focus on the spelling rules taught in Year 6. They will be tested on these.</a:t>
            </a:r>
          </a:p>
          <a:p>
            <a:pPr marL="285750" indent="-285750">
              <a:buFont typeface="Arial" panose="020B0604020202020204" pitchFamily="34" charset="0"/>
              <a:buChar char="•"/>
            </a:pPr>
            <a:r>
              <a:rPr lang="en-GB" sz="2400" dirty="0">
                <a:latin typeface="SassoonCRInfant"/>
              </a:rPr>
              <a:t>They will have a spelling book to practise at home ( 4 x a week – little and often is best.)</a:t>
            </a:r>
          </a:p>
          <a:p>
            <a:pPr marL="285750" indent="-285750">
              <a:buFont typeface="Arial" panose="020B0604020202020204" pitchFamily="34" charset="0"/>
              <a:buChar char="•"/>
            </a:pPr>
            <a:r>
              <a:rPr lang="en-GB" sz="2400" dirty="0">
                <a:latin typeface="SassoonCRInfant"/>
              </a:rPr>
              <a:t>As well as spelling rules, the children will need to be practising the year 3 and 4 spelling words and year 5 and 6 spelling words from their 'personal' spelling list. We ask them to add some each week to their rule's spellings. </a:t>
            </a:r>
          </a:p>
          <a:p>
            <a:pPr marL="285750" indent="-285750">
              <a:buFont typeface="Arial" panose="020B0604020202020204" pitchFamily="34" charset="0"/>
              <a:buChar char="•"/>
            </a:pPr>
            <a:r>
              <a:rPr lang="en-GB" sz="2400" dirty="0">
                <a:latin typeface="SassoonCRInfant"/>
              </a:rPr>
              <a:t>They will be expected to read at least 4x week. </a:t>
            </a:r>
          </a:p>
          <a:p>
            <a:pPr marL="285750" indent="-285750">
              <a:buFont typeface="Arial" panose="020B0604020202020204" pitchFamily="34" charset="0"/>
              <a:buChar char="•"/>
            </a:pPr>
            <a:r>
              <a:rPr lang="en-GB" sz="2400" dirty="0">
                <a:latin typeface="SassoonCRInfant"/>
              </a:rPr>
              <a:t>They will have a maths task linked to the week’s learning.</a:t>
            </a:r>
          </a:p>
          <a:p>
            <a:pPr marL="285750" indent="-285750">
              <a:buFont typeface="Arial" panose="020B0604020202020204" pitchFamily="34" charset="0"/>
              <a:buChar char="•"/>
            </a:pPr>
            <a:r>
              <a:rPr lang="en-GB" sz="2400" dirty="0">
                <a:latin typeface="SassoonCRInfant"/>
              </a:rPr>
              <a:t>The children will be expected to practise at least 20 minutes of times table rock stars weekly. </a:t>
            </a:r>
            <a:endParaRPr lang="en-GB" sz="2400" dirty="0">
              <a:latin typeface="SassoonCRInfant" panose="00000400000000000000" pitchFamily="2" charset="0"/>
            </a:endParaRPr>
          </a:p>
        </p:txBody>
      </p:sp>
    </p:spTree>
    <p:extLst>
      <p:ext uri="{BB962C8B-B14F-4D97-AF65-F5344CB8AC3E}">
        <p14:creationId xmlns:p14="http://schemas.microsoft.com/office/powerpoint/2010/main" val="118912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714" y="207818"/>
            <a:ext cx="8271163" cy="971922"/>
          </a:xfrm>
        </p:spPr>
        <p:txBody>
          <a:bodyPr/>
          <a:lstStyle/>
          <a:p>
            <a:pPr algn="ctr"/>
            <a:br>
              <a:rPr lang="en-GB" sz="6000" b="1" u="sng" dirty="0">
                <a:latin typeface="NTPreCursivefk" panose="03000400000000000000" pitchFamily="66" charset="0"/>
              </a:rPr>
            </a:br>
            <a:br>
              <a:rPr lang="en-GB" sz="6000" b="1" u="sng" dirty="0">
                <a:latin typeface="NTPreCursivefk" panose="03000400000000000000" pitchFamily="66" charset="0"/>
              </a:rPr>
            </a:br>
            <a:br>
              <a:rPr lang="en-GB" sz="6000" b="1" u="sng" dirty="0">
                <a:latin typeface="NTPreCursivefk" panose="03000400000000000000" pitchFamily="66" charset="0"/>
              </a:rPr>
            </a:br>
            <a:r>
              <a:rPr lang="en-GB" sz="4400" b="1" u="sng" dirty="0">
                <a:latin typeface="Sassoon Primary"/>
              </a:rPr>
              <a:t>Working together at </a:t>
            </a:r>
            <a:r>
              <a:rPr lang="en-GB" sz="4800" b="1" u="sng" dirty="0">
                <a:latin typeface="Sassoon Primary"/>
              </a:rPr>
              <a:t>home</a:t>
            </a:r>
          </a:p>
        </p:txBody>
      </p:sp>
      <p:sp>
        <p:nvSpPr>
          <p:cNvPr id="7" name="Rectangle 6"/>
          <p:cNvSpPr/>
          <p:nvPr/>
        </p:nvSpPr>
        <p:spPr>
          <a:xfrm>
            <a:off x="706582" y="207818"/>
            <a:ext cx="4364182" cy="1329595"/>
          </a:xfrm>
          <a:prstGeom prst="rect">
            <a:avLst/>
          </a:prstGeom>
        </p:spPr>
        <p:txBody>
          <a:bodyPr wrap="square">
            <a:spAutoFit/>
          </a:bodyPr>
          <a:lstStyle/>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p:txBody>
      </p:sp>
      <p:sp>
        <p:nvSpPr>
          <p:cNvPr id="4" name="TextBox 3"/>
          <p:cNvSpPr txBox="1"/>
          <p:nvPr/>
        </p:nvSpPr>
        <p:spPr>
          <a:xfrm>
            <a:off x="852055" y="1140982"/>
            <a:ext cx="8437418" cy="550920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3200" dirty="0">
                <a:latin typeface="Sassoon Primary"/>
              </a:rPr>
              <a:t>Read with your child and discuss the text – a list of comprehension questions are in your pack.</a:t>
            </a:r>
          </a:p>
          <a:p>
            <a:pPr marL="285750" indent="-285750">
              <a:buFont typeface="Arial" panose="020B0604020202020204" pitchFamily="34" charset="0"/>
              <a:buChar char="•"/>
            </a:pPr>
            <a:r>
              <a:rPr lang="en-GB" sz="3200" dirty="0">
                <a:latin typeface="Sassoon Primary"/>
              </a:rPr>
              <a:t>Practise learning all times tables and corresponding division facts off by heart. This is crucial. - See summer holiday maths pack</a:t>
            </a:r>
            <a:endParaRPr lang="en-GB" sz="3200" dirty="0">
              <a:latin typeface="Sassoon Primary" panose="00000400000000000000" pitchFamily="2" charset="0"/>
            </a:endParaRPr>
          </a:p>
          <a:p>
            <a:pPr marL="285750" indent="-285750">
              <a:buFont typeface="Arial" panose="020B0604020202020204" pitchFamily="34" charset="0"/>
              <a:buChar char="•"/>
            </a:pPr>
            <a:r>
              <a:rPr lang="en-GB" sz="3200" dirty="0">
                <a:latin typeface="Sassoon Primary"/>
              </a:rPr>
              <a:t>Practise the spelling rules (weekly spellings)</a:t>
            </a:r>
            <a:endParaRPr lang="en-GB" sz="3200" dirty="0">
              <a:latin typeface="Sassoon Primary" panose="00000400000000000000" pitchFamily="2" charset="0"/>
            </a:endParaRPr>
          </a:p>
          <a:p>
            <a:pPr marL="285750" indent="-285750">
              <a:buFont typeface="Arial" panose="020B0604020202020204" pitchFamily="34" charset="0"/>
              <a:buChar char="•"/>
            </a:pPr>
            <a:r>
              <a:rPr lang="en-GB" sz="3200" dirty="0">
                <a:latin typeface="Sassoon Primary"/>
              </a:rPr>
              <a:t>Learn the year 3-4 and 5-6 common exception statutory word list – See summer holiday spelling pack </a:t>
            </a:r>
            <a:endParaRPr lang="en-GB" sz="3200" dirty="0">
              <a:latin typeface="Sassoon Primary" panose="00000400000000000000" pitchFamily="2" charset="0"/>
            </a:endParaRPr>
          </a:p>
          <a:p>
            <a:endParaRPr lang="en-GB" sz="3200" dirty="0">
              <a:latin typeface="NTPreCursivefk" panose="03000400000000000000" pitchFamily="66" charset="0"/>
            </a:endParaRPr>
          </a:p>
          <a:p>
            <a:pPr marL="285750" indent="-285750">
              <a:buFont typeface="Arial" panose="020B0604020202020204" pitchFamily="34" charset="0"/>
              <a:buChar char="•"/>
            </a:pPr>
            <a:endParaRPr lang="en-GB" sz="3200" dirty="0">
              <a:latin typeface="NTPreCursivefk" panose="03000400000000000000" pitchFamily="66" charset="0"/>
            </a:endParaRPr>
          </a:p>
        </p:txBody>
      </p:sp>
    </p:spTree>
    <p:extLst>
      <p:ext uri="{BB962C8B-B14F-4D97-AF65-F5344CB8AC3E}">
        <p14:creationId xmlns:p14="http://schemas.microsoft.com/office/powerpoint/2010/main" val="59381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583" y="386654"/>
            <a:ext cx="8271163" cy="971922"/>
          </a:xfrm>
        </p:spPr>
        <p:txBody>
          <a:bodyPr/>
          <a:lstStyle/>
          <a:p>
            <a:pPr algn="ctr"/>
            <a:br>
              <a:rPr lang="en-GB" sz="6000" b="1" u="sng">
                <a:latin typeface="NTPreCursivefk" panose="03000400000000000000" pitchFamily="66" charset="0"/>
              </a:rPr>
            </a:br>
            <a:br>
              <a:rPr lang="en-GB" sz="6000" b="1" u="sng">
                <a:latin typeface="NTPreCursivefk" panose="03000400000000000000" pitchFamily="66" charset="0"/>
              </a:rPr>
            </a:br>
            <a:br>
              <a:rPr lang="en-GB" sz="6000" b="1" u="sng">
                <a:latin typeface="NTPreCursivefk" panose="03000400000000000000" pitchFamily="66" charset="0"/>
              </a:rPr>
            </a:br>
            <a:r>
              <a:rPr lang="en-GB" sz="6000" b="1" u="sng">
                <a:latin typeface="Sassoon Primary" panose="00000400000000000000" pitchFamily="2" charset="0"/>
              </a:rPr>
              <a:t>Key dates</a:t>
            </a:r>
          </a:p>
        </p:txBody>
      </p:sp>
      <p:sp>
        <p:nvSpPr>
          <p:cNvPr id="7" name="Rectangle 6"/>
          <p:cNvSpPr/>
          <p:nvPr/>
        </p:nvSpPr>
        <p:spPr>
          <a:xfrm>
            <a:off x="706582" y="207818"/>
            <a:ext cx="4364182" cy="1329595"/>
          </a:xfrm>
          <a:prstGeom prst="rect">
            <a:avLst/>
          </a:prstGeom>
        </p:spPr>
        <p:txBody>
          <a:bodyPr wrap="square">
            <a:spAutoFit/>
          </a:bodyPr>
          <a:lstStyle/>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p:txBody>
      </p:sp>
      <p:sp>
        <p:nvSpPr>
          <p:cNvPr id="4" name="TextBox 3"/>
          <p:cNvSpPr txBox="1"/>
          <p:nvPr/>
        </p:nvSpPr>
        <p:spPr>
          <a:xfrm>
            <a:off x="1390097" y="1583316"/>
            <a:ext cx="8437418" cy="5016758"/>
          </a:xfrm>
          <a:prstGeom prst="rect">
            <a:avLst/>
          </a:prstGeom>
          <a:noFill/>
        </p:spPr>
        <p:txBody>
          <a:bodyPr wrap="square" lIns="91440" tIns="45720" rIns="91440" bIns="45720" rtlCol="0" anchor="t">
            <a:spAutoFit/>
          </a:bodyPr>
          <a:lstStyle/>
          <a:p>
            <a:endParaRPr lang="en-GB" sz="3200">
              <a:latin typeface="Sassoon Primary" panose="00000400000000000000" pitchFamily="2" charset="0"/>
            </a:endParaRPr>
          </a:p>
          <a:p>
            <a:r>
              <a:rPr lang="en-GB" sz="3200" b="1" u="sng" dirty="0">
                <a:latin typeface="Sassoon Primary"/>
              </a:rPr>
              <a:t>Dol-y-Moch: -</a:t>
            </a:r>
            <a:r>
              <a:rPr lang="en-GB" sz="3200" dirty="0">
                <a:latin typeface="Sassoon Primary"/>
              </a:rPr>
              <a:t> Monday February 19th – Friday February 23rd </a:t>
            </a:r>
          </a:p>
          <a:p>
            <a:endParaRPr lang="en-GB" sz="3200">
              <a:latin typeface="Sassoon Primary" panose="00000400000000000000" pitchFamily="2" charset="0"/>
            </a:endParaRPr>
          </a:p>
          <a:p>
            <a:r>
              <a:rPr lang="en-GB" sz="3200" b="1" u="sng" dirty="0">
                <a:latin typeface="Sassoon Primary"/>
              </a:rPr>
              <a:t>SATs Week</a:t>
            </a:r>
          </a:p>
          <a:p>
            <a:r>
              <a:rPr lang="en-GB" sz="3200" dirty="0">
                <a:latin typeface="Sassoon Primary"/>
              </a:rPr>
              <a:t>Monday 13</a:t>
            </a:r>
            <a:r>
              <a:rPr lang="en-GB" sz="3200" baseline="30000" dirty="0">
                <a:latin typeface="Sassoon Primary"/>
              </a:rPr>
              <a:t>th</a:t>
            </a:r>
            <a:r>
              <a:rPr lang="en-GB" sz="3200" dirty="0">
                <a:latin typeface="Sassoon Primary"/>
              </a:rPr>
              <a:t> May 2024 – Thursday 16</a:t>
            </a:r>
            <a:r>
              <a:rPr lang="en-GB" sz="3200" baseline="30000" dirty="0">
                <a:latin typeface="Sassoon Primary"/>
              </a:rPr>
              <a:t>th</a:t>
            </a:r>
            <a:r>
              <a:rPr lang="en-GB" sz="3200" dirty="0">
                <a:latin typeface="Sassoon Primary"/>
              </a:rPr>
              <a:t> May 2024</a:t>
            </a:r>
          </a:p>
          <a:p>
            <a:endParaRPr lang="en-GB" sz="3200">
              <a:latin typeface="Sassoon Primary"/>
            </a:endParaRPr>
          </a:p>
          <a:p>
            <a:r>
              <a:rPr lang="en-GB" sz="3200" dirty="0">
                <a:latin typeface="Sassoon Primary"/>
              </a:rPr>
              <a:t>PE will be </a:t>
            </a:r>
            <a:r>
              <a:rPr lang="en-GB" sz="3200" b="1" dirty="0">
                <a:latin typeface="Sassoon Primary"/>
              </a:rPr>
              <a:t>EVERY FRIDAY</a:t>
            </a:r>
          </a:p>
          <a:p>
            <a:endParaRPr lang="en-GB" sz="3200">
              <a:latin typeface="Sassoon Primary"/>
            </a:endParaRPr>
          </a:p>
          <a:p>
            <a:endParaRPr lang="en-GB" sz="3200">
              <a:latin typeface="Comic Sans MS" panose="030F0702030302020204" pitchFamily="66" charset="0"/>
            </a:endParaRPr>
          </a:p>
        </p:txBody>
      </p:sp>
    </p:spTree>
    <p:extLst>
      <p:ext uri="{BB962C8B-B14F-4D97-AF65-F5344CB8AC3E}">
        <p14:creationId xmlns:p14="http://schemas.microsoft.com/office/powerpoint/2010/main" val="191719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583" y="386654"/>
            <a:ext cx="8271163" cy="971922"/>
          </a:xfrm>
        </p:spPr>
        <p:txBody>
          <a:bodyPr/>
          <a:lstStyle/>
          <a:p>
            <a:pPr algn="ctr"/>
            <a:br>
              <a:rPr lang="en-GB" sz="6000" b="1" u="sng">
                <a:latin typeface="NTPreCursivefk" panose="03000400000000000000" pitchFamily="66" charset="0"/>
              </a:rPr>
            </a:br>
            <a:br>
              <a:rPr lang="en-GB" sz="6000" b="1" u="sng">
                <a:latin typeface="NTPreCursivefk" panose="03000400000000000000" pitchFamily="66" charset="0"/>
              </a:rPr>
            </a:br>
            <a:br>
              <a:rPr lang="en-GB" sz="6000" b="1" u="sng">
                <a:latin typeface="NTPreCursivefk" panose="03000400000000000000" pitchFamily="66" charset="0"/>
              </a:rPr>
            </a:br>
            <a:endParaRPr lang="en-GB" sz="6000" b="1" u="sng">
              <a:latin typeface="Segoe Script" panose="020B0504020000000003" pitchFamily="34" charset="0"/>
            </a:endParaRPr>
          </a:p>
        </p:txBody>
      </p:sp>
      <p:sp>
        <p:nvSpPr>
          <p:cNvPr id="7" name="Rectangle 6"/>
          <p:cNvSpPr/>
          <p:nvPr/>
        </p:nvSpPr>
        <p:spPr>
          <a:xfrm>
            <a:off x="706582" y="207818"/>
            <a:ext cx="4364182" cy="1329595"/>
          </a:xfrm>
          <a:prstGeom prst="rect">
            <a:avLst/>
          </a:prstGeom>
        </p:spPr>
        <p:txBody>
          <a:bodyPr wrap="square">
            <a:spAutoFit/>
          </a:bodyPr>
          <a:lstStyle/>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a:p>
            <a:pPr>
              <a:lnSpc>
                <a:spcPct val="135000"/>
              </a:lnSpc>
              <a:spcAft>
                <a:spcPts val="300"/>
              </a:spcAft>
            </a:pPr>
            <a:endParaRPr lang="en-GB" b="1" u="sng" kern="1400">
              <a:solidFill>
                <a:srgbClr val="000000"/>
              </a:solidFill>
              <a:latin typeface="NTPreCursivefk" panose="03000400000000000000" pitchFamily="66" charset="0"/>
            </a:endParaRPr>
          </a:p>
        </p:txBody>
      </p:sp>
      <p:sp>
        <p:nvSpPr>
          <p:cNvPr id="4" name="TextBox 3"/>
          <p:cNvSpPr txBox="1"/>
          <p:nvPr/>
        </p:nvSpPr>
        <p:spPr>
          <a:xfrm>
            <a:off x="1335013" y="1537412"/>
            <a:ext cx="8437418" cy="4154984"/>
          </a:xfrm>
          <a:prstGeom prst="rect">
            <a:avLst/>
          </a:prstGeom>
          <a:noFill/>
        </p:spPr>
        <p:txBody>
          <a:bodyPr wrap="square" lIns="91440" tIns="45720" rIns="91440" bIns="45720" rtlCol="0" anchor="t">
            <a:spAutoFit/>
          </a:bodyPr>
          <a:lstStyle/>
          <a:p>
            <a:endParaRPr lang="en-GB" sz="4000">
              <a:latin typeface="Sassoon Primary" panose="00000400000000000000" pitchFamily="2" charset="0"/>
            </a:endParaRPr>
          </a:p>
          <a:p>
            <a:pPr algn="ctr"/>
            <a:r>
              <a:rPr lang="en-GB" sz="4000">
                <a:latin typeface="Sassoon Primary" panose="00000400000000000000" pitchFamily="2" charset="0"/>
                <a:hlinkClick r:id="rId2"/>
              </a:rPr>
              <a:t>www.allesleyprimary.co.uk</a:t>
            </a:r>
            <a:r>
              <a:rPr lang="en-GB" sz="4000">
                <a:latin typeface="Sassoon Primary" panose="00000400000000000000" pitchFamily="2" charset="0"/>
              </a:rPr>
              <a:t> </a:t>
            </a:r>
          </a:p>
          <a:p>
            <a:pPr algn="ctr"/>
            <a:endParaRPr lang="en-GB" sz="4000">
              <a:latin typeface="Sassoon Primary" panose="00000400000000000000" pitchFamily="2" charset="0"/>
            </a:endParaRPr>
          </a:p>
          <a:p>
            <a:pPr algn="ctr"/>
            <a:r>
              <a:rPr lang="en-GB" sz="4000">
                <a:latin typeface="Sassoon Primary" panose="00000400000000000000" pitchFamily="2" charset="0"/>
              </a:rPr>
              <a:t>Here you can access the curriculum overview of the year </a:t>
            </a:r>
          </a:p>
          <a:p>
            <a:endParaRPr lang="en-GB" sz="3200">
              <a:latin typeface="Comic Sans MS" panose="030F0702030302020204" pitchFamily="66" charset="0"/>
            </a:endParaRPr>
          </a:p>
          <a:p>
            <a:endParaRPr lang="en-GB" sz="3200">
              <a:latin typeface="NTPreCursivefk" panose="03000400000000000000" pitchFamily="66" charset="0"/>
            </a:endParaRPr>
          </a:p>
        </p:txBody>
      </p:sp>
    </p:spTree>
    <p:extLst>
      <p:ext uri="{BB962C8B-B14F-4D97-AF65-F5344CB8AC3E}">
        <p14:creationId xmlns:p14="http://schemas.microsoft.com/office/powerpoint/2010/main" val="30186437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89AE6401BB434DB4AE8E9D6AEDE11D" ma:contentTypeVersion="14" ma:contentTypeDescription="Create a new document." ma:contentTypeScope="" ma:versionID="8d8325c38781c1e5e90d335b35ed4269">
  <xsd:schema xmlns:xsd="http://www.w3.org/2001/XMLSchema" xmlns:xs="http://www.w3.org/2001/XMLSchema" xmlns:p="http://schemas.microsoft.com/office/2006/metadata/properties" xmlns:ns3="eb1c9fd0-7835-4d66-b7f0-d5529e40d243" xmlns:ns4="08b2b7d4-9284-420f-a6ca-710840d80733" targetNamespace="http://schemas.microsoft.com/office/2006/metadata/properties" ma:root="true" ma:fieldsID="73d939a2ed228cff2089221097bb0b0f" ns3:_="" ns4:_="">
    <xsd:import namespace="eb1c9fd0-7835-4d66-b7f0-d5529e40d243"/>
    <xsd:import namespace="08b2b7d4-9284-420f-a6ca-710840d80733"/>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DateTaken" minOccurs="0"/>
                <xsd:element ref="ns4:MediaServiceEventHashCode" minOccurs="0"/>
                <xsd:element ref="ns4:MediaServiceGenerationTime"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1c9fd0-7835-4d66-b7f0-d5529e40d243"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b2b7d4-9284-420f-a6ca-710840d8073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F03F6F-586A-4083-8B91-00FC7EEE7AE6}">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08b2b7d4-9284-420f-a6ca-710840d80733"/>
    <ds:schemaRef ds:uri="eb1c9fd0-7835-4d66-b7f0-d5529e40d243"/>
    <ds:schemaRef ds:uri="http://www.w3.org/XML/1998/namespace"/>
  </ds:schemaRefs>
</ds:datastoreItem>
</file>

<file path=customXml/itemProps2.xml><?xml version="1.0" encoding="utf-8"?>
<ds:datastoreItem xmlns:ds="http://schemas.openxmlformats.org/officeDocument/2006/customXml" ds:itemID="{86CBD55D-6630-4E81-844C-88A0849A63D8}">
  <ds:schemaRefs>
    <ds:schemaRef ds:uri="http://schemas.microsoft.com/sharepoint/v3/contenttype/forms"/>
  </ds:schemaRefs>
</ds:datastoreItem>
</file>

<file path=customXml/itemProps3.xml><?xml version="1.0" encoding="utf-8"?>
<ds:datastoreItem xmlns:ds="http://schemas.openxmlformats.org/officeDocument/2006/customXml" ds:itemID="{1B37E83B-D496-4EB1-BA90-60FBD4C46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1c9fd0-7835-4d66-b7f0-d5529e40d243"/>
    <ds:schemaRef ds:uri="08b2b7d4-9284-420f-a6ca-710840d80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6</TotalTime>
  <Words>657</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Comic Sans MS</vt:lpstr>
      <vt:lpstr>NTPreCursivefk</vt:lpstr>
      <vt:lpstr>Sassoon Primary</vt:lpstr>
      <vt:lpstr>SassoonCRInfant</vt:lpstr>
      <vt:lpstr>Segoe Script</vt:lpstr>
      <vt:lpstr>Trebuchet MS</vt:lpstr>
      <vt:lpstr>Wingdings 3</vt:lpstr>
      <vt:lpstr>Facet</vt:lpstr>
      <vt:lpstr> Parents’ meeting July 2023</vt:lpstr>
      <vt:lpstr>How does a day look in Year 6?</vt:lpstr>
      <vt:lpstr>Expectations/   Curriculum </vt:lpstr>
      <vt:lpstr>Expectations/   Curriculum </vt:lpstr>
      <vt:lpstr>Homework</vt:lpstr>
      <vt:lpstr>   Working together at home</vt:lpstr>
      <vt:lpstr>   Key dates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SATs Briefing 2016</dc:title>
  <dc:creator>EFISHER</dc:creator>
  <cp:lastModifiedBy>Richard Lapworth</cp:lastModifiedBy>
  <cp:revision>136</cp:revision>
  <dcterms:created xsi:type="dcterms:W3CDTF">2016-02-08T15:12:40Z</dcterms:created>
  <dcterms:modified xsi:type="dcterms:W3CDTF">2023-07-13T15:56:56Z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0x0101002E89AE6401BB434DB4AE8E9D6AEDE11D</vt:lpwstr>
  </property>
</Properties>
</file>